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4239" r:id="rId3"/>
    <p:sldId id="4238" r:id="rId4"/>
    <p:sldId id="4242" r:id="rId5"/>
    <p:sldId id="4218" r:id="rId6"/>
    <p:sldId id="4119" r:id="rId7"/>
    <p:sldId id="4240" r:id="rId8"/>
    <p:sldId id="4241" r:id="rId9"/>
    <p:sldId id="4243" r:id="rId10"/>
    <p:sldId id="4244" r:id="rId11"/>
    <p:sldId id="4247" r:id="rId12"/>
    <p:sldId id="4246" r:id="rId13"/>
    <p:sldId id="262" r:id="rId14"/>
  </p:sldIdLst>
  <p:sldSz cx="12192000" cy="6858000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lrB33DisvtWlbC5jCQ7TYgoyt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B5DF1-6160-48DA-9244-780755A51C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758920E-87FE-42D3-AADA-4D6760E5C14D}">
      <dgm:prSet phldrT="[Text]" custT="1"/>
      <dgm:spPr>
        <a:solidFill>
          <a:srgbClr val="0C1752"/>
        </a:solidFill>
        <a:ln>
          <a:noFill/>
        </a:ln>
      </dgm:spPr>
      <dgm:t>
        <a:bodyPr/>
        <a:lstStyle/>
        <a:p>
          <a:r>
            <a:rPr lang="en-US" sz="1700" b="0" dirty="0">
              <a:latin typeface="Montserrat" panose="00000500000000000000" pitchFamily="2" charset="0"/>
            </a:rPr>
            <a:t>Learn the foundational components of the OpenAI Agents SDK, including the “Agent” object.</a:t>
          </a:r>
          <a:endParaRPr lang="en-CA" sz="1700" b="0" dirty="0">
            <a:latin typeface="Montserrat" panose="00000500000000000000" pitchFamily="2" charset="0"/>
            <a:cs typeface="Mongolian Baiti" panose="03000500000000000000" pitchFamily="66" charset="0"/>
          </a:endParaRPr>
        </a:p>
      </dgm:t>
    </dgm:pt>
    <dgm:pt modelId="{185C6719-8C73-4AEE-B932-0DF477EA7287}" type="parTrans" cxnId="{051732A5-B235-40AD-82B8-ED25AC2606C0}">
      <dgm:prSet/>
      <dgm:spPr/>
      <dgm:t>
        <a:bodyPr/>
        <a:lstStyle/>
        <a:p>
          <a:endParaRPr lang="en-CA" sz="1700"/>
        </a:p>
      </dgm:t>
    </dgm:pt>
    <dgm:pt modelId="{75F90D20-7C91-41F5-93E2-216420DDF72E}" type="sibTrans" cxnId="{051732A5-B235-40AD-82B8-ED25AC2606C0}">
      <dgm:prSet/>
      <dgm:spPr/>
      <dgm:t>
        <a:bodyPr/>
        <a:lstStyle/>
        <a:p>
          <a:endParaRPr lang="en-CA" sz="1700"/>
        </a:p>
      </dgm:t>
    </dgm:pt>
    <dgm:pt modelId="{D941E62B-ECC9-47C3-962D-9B4B5A794C87}">
      <dgm:prSet phldrT="[Text]" custT="1"/>
      <dgm:spPr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Build our first AI Agent using OpenAI Agents SDK. The agent does not have memory or access to tools. </a:t>
          </a:r>
          <a:endParaRPr lang="en-CA" sz="1700" b="0" kern="1200" dirty="0">
            <a:solidFill>
              <a:srgbClr val="FFFFFF"/>
            </a:solidFill>
            <a:latin typeface="Montserrat" panose="00000500000000000000" pitchFamily="2" charset="0"/>
            <a:ea typeface="+mn-ea"/>
            <a:cs typeface="+mn-cs"/>
          </a:endParaRPr>
        </a:p>
      </dgm:t>
    </dgm:pt>
    <dgm:pt modelId="{8595AFE9-03C0-41D7-ADB3-5FF63B857047}" type="parTrans" cxnId="{5CE8655F-E772-40DC-AFEF-FB9F9D58A947}">
      <dgm:prSet/>
      <dgm:spPr/>
      <dgm:t>
        <a:bodyPr/>
        <a:lstStyle/>
        <a:p>
          <a:endParaRPr lang="en-CA" sz="1700"/>
        </a:p>
      </dgm:t>
    </dgm:pt>
    <dgm:pt modelId="{EA5A1CD9-1A1C-4FC7-81C1-D5F28CBEACB2}" type="sibTrans" cxnId="{5CE8655F-E772-40DC-AFEF-FB9F9D58A947}">
      <dgm:prSet/>
      <dgm:spPr/>
      <dgm:t>
        <a:bodyPr/>
        <a:lstStyle/>
        <a:p>
          <a:endParaRPr lang="en-CA" sz="1700"/>
        </a:p>
      </dgm:t>
    </dgm:pt>
    <dgm:pt modelId="{EA00791F-B30C-42FA-8D33-1FF348B28BD2}">
      <dgm:prSet phldrT="[Text]" custT="1"/>
      <dgm:spPr>
        <a:solidFill>
          <a:srgbClr val="11CCDD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Mongolian Baiti" panose="03000500000000000000" pitchFamily="66" charset="0"/>
            </a:rPr>
            <a:t>Set up our development environment and connect to the OpenAI API.</a:t>
          </a:r>
          <a:endParaRPr lang="en-CA" sz="1700" b="0" kern="1200" dirty="0">
            <a:solidFill>
              <a:srgbClr val="FFFFFF"/>
            </a:solidFill>
            <a:latin typeface="Montserrat" panose="00000500000000000000" pitchFamily="2" charset="0"/>
            <a:ea typeface="+mn-ea"/>
            <a:cs typeface="Mongolian Baiti" panose="03000500000000000000" pitchFamily="66" charset="0"/>
          </a:endParaRPr>
        </a:p>
      </dgm:t>
    </dgm:pt>
    <dgm:pt modelId="{03E0F6BB-BE1F-44C6-8E34-AEA566CE4F41}" type="parTrans" cxnId="{813E34E0-F146-47B4-8423-22C2804F1528}">
      <dgm:prSet/>
      <dgm:spPr/>
      <dgm:t>
        <a:bodyPr/>
        <a:lstStyle/>
        <a:p>
          <a:endParaRPr lang="en-CA" sz="1700"/>
        </a:p>
      </dgm:t>
    </dgm:pt>
    <dgm:pt modelId="{91BB350C-1518-4F9D-8CE7-E2CD96BFC332}" type="sibTrans" cxnId="{813E34E0-F146-47B4-8423-22C2804F1528}">
      <dgm:prSet/>
      <dgm:spPr/>
      <dgm:t>
        <a:bodyPr/>
        <a:lstStyle/>
        <a:p>
          <a:endParaRPr lang="en-CA" sz="1700"/>
        </a:p>
      </dgm:t>
    </dgm:pt>
    <dgm:pt modelId="{EE49D982-C67E-4C5C-A8A0-50761F943D55}">
      <dgm:prSet custT="1"/>
      <dgm:spPr>
        <a:solidFill>
          <a:srgbClr val="FFFFFF">
            <a:lumMod val="65000"/>
          </a:srgb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53340" tIns="53340" rIns="53340" bIns="5334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Monitor what the Agent did through traces using the OpenAI API platform.</a:t>
          </a:r>
        </a:p>
      </dgm:t>
    </dgm:pt>
    <dgm:pt modelId="{209AD314-477C-4B1E-A66A-C93993A8579E}" type="parTrans" cxnId="{B3F5F872-4EF8-4731-817E-1CD13B20D752}">
      <dgm:prSet/>
      <dgm:spPr/>
      <dgm:t>
        <a:bodyPr/>
        <a:lstStyle/>
        <a:p>
          <a:endParaRPr lang="en-CA" sz="1700"/>
        </a:p>
      </dgm:t>
    </dgm:pt>
    <dgm:pt modelId="{61508D63-1D60-42E0-9123-E5687933EBF9}" type="sibTrans" cxnId="{B3F5F872-4EF8-4731-817E-1CD13B20D752}">
      <dgm:prSet/>
      <dgm:spPr/>
      <dgm:t>
        <a:bodyPr/>
        <a:lstStyle/>
        <a:p>
          <a:endParaRPr lang="en-CA" sz="1700"/>
        </a:p>
      </dgm:t>
    </dgm:pt>
    <dgm:pt modelId="{1D9FF851-3A64-423A-A0FB-DDE6EE8B1AA6}">
      <dgm:prSet custT="1"/>
      <dgm:spPr>
        <a:solidFill>
          <a:srgbClr val="002060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Mongolian Baiti" panose="03000500000000000000" pitchFamily="66" charset="0"/>
            </a:rPr>
            <a:t>Run the agent and see it in action using the “Runner” class!</a:t>
          </a:r>
        </a:p>
      </dgm:t>
    </dgm:pt>
    <dgm:pt modelId="{E0190417-9F70-4FC4-85C0-6837B5E16297}" type="parTrans" cxnId="{291BA793-6AC2-4F5D-AA6D-ED4A4524E9CF}">
      <dgm:prSet/>
      <dgm:spPr/>
      <dgm:t>
        <a:bodyPr/>
        <a:lstStyle/>
        <a:p>
          <a:endParaRPr lang="en-CA" sz="1700"/>
        </a:p>
      </dgm:t>
    </dgm:pt>
    <dgm:pt modelId="{FE84F0FC-AC47-42F7-8903-80BA7F150E16}" type="sibTrans" cxnId="{291BA793-6AC2-4F5D-AA6D-ED4A4524E9CF}">
      <dgm:prSet/>
      <dgm:spPr/>
      <dgm:t>
        <a:bodyPr/>
        <a:lstStyle/>
        <a:p>
          <a:endParaRPr lang="en-CA" sz="1700"/>
        </a:p>
      </dgm:t>
    </dgm:pt>
    <dgm:pt modelId="{91AECCB5-357E-4817-8D8B-617F328E7EE2}" type="pres">
      <dgm:prSet presAssocID="{C5BB5DF1-6160-48DA-9244-780755A51C37}" presName="diagram" presStyleCnt="0">
        <dgm:presLayoutVars>
          <dgm:dir/>
          <dgm:resizeHandles val="exact"/>
        </dgm:presLayoutVars>
      </dgm:prSet>
      <dgm:spPr/>
    </dgm:pt>
    <dgm:pt modelId="{D9147124-3C63-4A4D-8C9B-C522176F03EC}" type="pres">
      <dgm:prSet presAssocID="{1758920E-87FE-42D3-AADA-4D6760E5C14D}" presName="node" presStyleLbl="node1" presStyleIdx="0" presStyleCnt="5">
        <dgm:presLayoutVars>
          <dgm:bulletEnabled val="1"/>
        </dgm:presLayoutVars>
      </dgm:prSet>
      <dgm:spPr/>
    </dgm:pt>
    <dgm:pt modelId="{A988C4EC-B867-4B41-BF9C-5ADFE141F989}" type="pres">
      <dgm:prSet presAssocID="{75F90D20-7C91-41F5-93E2-216420DDF72E}" presName="sibTrans" presStyleCnt="0"/>
      <dgm:spPr/>
    </dgm:pt>
    <dgm:pt modelId="{5CF40BDF-12E5-45F0-B713-B7958A059B99}" type="pres">
      <dgm:prSet presAssocID="{D941E62B-ECC9-47C3-962D-9B4B5A794C87}" presName="node" presStyleLbl="node1" presStyleIdx="1" presStyleCnt="5">
        <dgm:presLayoutVars>
          <dgm:bulletEnabled val="1"/>
        </dgm:presLayoutVars>
      </dgm:prSet>
      <dgm:spPr>
        <a:xfrm>
          <a:off x="3255738" y="419168"/>
          <a:ext cx="2959762" cy="1775857"/>
        </a:xfrm>
        <a:prstGeom prst="rect">
          <a:avLst/>
        </a:prstGeom>
      </dgm:spPr>
    </dgm:pt>
    <dgm:pt modelId="{BD1E9D52-AF17-4DC3-AFAB-F2A0D7ECEB5C}" type="pres">
      <dgm:prSet presAssocID="{EA5A1CD9-1A1C-4FC7-81C1-D5F28CBEACB2}" presName="sibTrans" presStyleCnt="0"/>
      <dgm:spPr/>
    </dgm:pt>
    <dgm:pt modelId="{2EE6DCB3-9A2E-4206-AF14-0D12CC371EC9}" type="pres">
      <dgm:prSet presAssocID="{EA00791F-B30C-42FA-8D33-1FF348B28BD2}" presName="node" presStyleLbl="node1" presStyleIdx="2" presStyleCnt="5">
        <dgm:presLayoutVars>
          <dgm:bulletEnabled val="1"/>
        </dgm:presLayoutVars>
      </dgm:prSet>
      <dgm:spPr>
        <a:xfrm>
          <a:off x="6511476" y="419168"/>
          <a:ext cx="2959762" cy="1775857"/>
        </a:xfrm>
        <a:prstGeom prst="rect">
          <a:avLst/>
        </a:prstGeom>
      </dgm:spPr>
    </dgm:pt>
    <dgm:pt modelId="{5FE7646E-280E-45D2-9AEE-0336E2CF3DC2}" type="pres">
      <dgm:prSet presAssocID="{91BB350C-1518-4F9D-8CE7-E2CD96BFC332}" presName="sibTrans" presStyleCnt="0"/>
      <dgm:spPr/>
    </dgm:pt>
    <dgm:pt modelId="{0DBE3AED-EE43-4D3C-AF33-7339630FB494}" type="pres">
      <dgm:prSet presAssocID="{EE49D982-C67E-4C5C-A8A0-50761F943D55}" presName="node" presStyleLbl="node1" presStyleIdx="3" presStyleCnt="5">
        <dgm:presLayoutVars>
          <dgm:bulletEnabled val="1"/>
        </dgm:presLayoutVars>
      </dgm:prSet>
      <dgm:spPr>
        <a:xfrm>
          <a:off x="2653177" y="3279399"/>
          <a:ext cx="2340965" cy="1404579"/>
        </a:xfrm>
        <a:prstGeom prst="rect">
          <a:avLst/>
        </a:prstGeom>
      </dgm:spPr>
    </dgm:pt>
    <dgm:pt modelId="{4D95B62C-BA58-44BC-8895-F5819C7808CE}" type="pres">
      <dgm:prSet presAssocID="{61508D63-1D60-42E0-9123-E5687933EBF9}" presName="sibTrans" presStyleCnt="0"/>
      <dgm:spPr/>
    </dgm:pt>
    <dgm:pt modelId="{02B8F72E-2AD2-416C-A748-F404944F5E3C}" type="pres">
      <dgm:prSet presAssocID="{1D9FF851-3A64-423A-A0FB-DDE6EE8B1AA6}" presName="node" presStyleLbl="node1" presStyleIdx="4" presStyleCnt="5">
        <dgm:presLayoutVars>
          <dgm:bulletEnabled val="1"/>
        </dgm:presLayoutVars>
      </dgm:prSet>
      <dgm:spPr>
        <a:xfrm>
          <a:off x="5228240" y="3279399"/>
          <a:ext cx="2340965" cy="1404579"/>
        </a:xfrm>
        <a:prstGeom prst="rect">
          <a:avLst/>
        </a:prstGeom>
      </dgm:spPr>
    </dgm:pt>
  </dgm:ptLst>
  <dgm:cxnLst>
    <dgm:cxn modelId="{FE34DE22-7A3D-4525-8D06-BD36B827467F}" type="presOf" srcId="{1D9FF851-3A64-423A-A0FB-DDE6EE8B1AA6}" destId="{02B8F72E-2AD2-416C-A748-F404944F5E3C}" srcOrd="0" destOrd="0" presId="urn:microsoft.com/office/officeart/2005/8/layout/default"/>
    <dgm:cxn modelId="{505DC73F-3D4D-4BB9-B467-03A9780E017D}" type="presOf" srcId="{D941E62B-ECC9-47C3-962D-9B4B5A794C87}" destId="{5CF40BDF-12E5-45F0-B713-B7958A059B99}" srcOrd="0" destOrd="0" presId="urn:microsoft.com/office/officeart/2005/8/layout/default"/>
    <dgm:cxn modelId="{5CE8655F-E772-40DC-AFEF-FB9F9D58A947}" srcId="{C5BB5DF1-6160-48DA-9244-780755A51C37}" destId="{D941E62B-ECC9-47C3-962D-9B4B5A794C87}" srcOrd="1" destOrd="0" parTransId="{8595AFE9-03C0-41D7-ADB3-5FF63B857047}" sibTransId="{EA5A1CD9-1A1C-4FC7-81C1-D5F28CBEACB2}"/>
    <dgm:cxn modelId="{C43DCD64-0CBE-4B8B-971C-E1B8E2B96D80}" type="presOf" srcId="{EE49D982-C67E-4C5C-A8A0-50761F943D55}" destId="{0DBE3AED-EE43-4D3C-AF33-7339630FB494}" srcOrd="0" destOrd="0" presId="urn:microsoft.com/office/officeart/2005/8/layout/default"/>
    <dgm:cxn modelId="{38237065-5CEC-43A9-95F8-AF5B806ECA07}" type="presOf" srcId="{EA00791F-B30C-42FA-8D33-1FF348B28BD2}" destId="{2EE6DCB3-9A2E-4206-AF14-0D12CC371EC9}" srcOrd="0" destOrd="0" presId="urn:microsoft.com/office/officeart/2005/8/layout/default"/>
    <dgm:cxn modelId="{B3F5F872-4EF8-4731-817E-1CD13B20D752}" srcId="{C5BB5DF1-6160-48DA-9244-780755A51C37}" destId="{EE49D982-C67E-4C5C-A8A0-50761F943D55}" srcOrd="3" destOrd="0" parTransId="{209AD314-477C-4B1E-A66A-C93993A8579E}" sibTransId="{61508D63-1D60-42E0-9123-E5687933EBF9}"/>
    <dgm:cxn modelId="{291BA793-6AC2-4F5D-AA6D-ED4A4524E9CF}" srcId="{C5BB5DF1-6160-48DA-9244-780755A51C37}" destId="{1D9FF851-3A64-423A-A0FB-DDE6EE8B1AA6}" srcOrd="4" destOrd="0" parTransId="{E0190417-9F70-4FC4-85C0-6837B5E16297}" sibTransId="{FE84F0FC-AC47-42F7-8903-80BA7F150E16}"/>
    <dgm:cxn modelId="{051732A5-B235-40AD-82B8-ED25AC2606C0}" srcId="{C5BB5DF1-6160-48DA-9244-780755A51C37}" destId="{1758920E-87FE-42D3-AADA-4D6760E5C14D}" srcOrd="0" destOrd="0" parTransId="{185C6719-8C73-4AEE-B932-0DF477EA7287}" sibTransId="{75F90D20-7C91-41F5-93E2-216420DDF72E}"/>
    <dgm:cxn modelId="{3C10F0DC-3A5C-4EC1-B115-A57BDCCAAB27}" type="presOf" srcId="{1758920E-87FE-42D3-AADA-4D6760E5C14D}" destId="{D9147124-3C63-4A4D-8C9B-C522176F03EC}" srcOrd="0" destOrd="0" presId="urn:microsoft.com/office/officeart/2005/8/layout/default"/>
    <dgm:cxn modelId="{813E34E0-F146-47B4-8423-22C2804F1528}" srcId="{C5BB5DF1-6160-48DA-9244-780755A51C37}" destId="{EA00791F-B30C-42FA-8D33-1FF348B28BD2}" srcOrd="2" destOrd="0" parTransId="{03E0F6BB-BE1F-44C6-8E34-AEA566CE4F41}" sibTransId="{91BB350C-1518-4F9D-8CE7-E2CD96BFC332}"/>
    <dgm:cxn modelId="{BCF0D0E2-7832-4736-98E9-D156945CD970}" type="presOf" srcId="{C5BB5DF1-6160-48DA-9244-780755A51C37}" destId="{91AECCB5-357E-4817-8D8B-617F328E7EE2}" srcOrd="0" destOrd="0" presId="urn:microsoft.com/office/officeart/2005/8/layout/default"/>
    <dgm:cxn modelId="{9C5EA30C-60F1-4A82-855A-3D052E4E3C7B}" type="presParOf" srcId="{91AECCB5-357E-4817-8D8B-617F328E7EE2}" destId="{D9147124-3C63-4A4D-8C9B-C522176F03EC}" srcOrd="0" destOrd="0" presId="urn:microsoft.com/office/officeart/2005/8/layout/default"/>
    <dgm:cxn modelId="{5B4777A6-A089-4A64-9298-C93F3A5F8BE8}" type="presParOf" srcId="{91AECCB5-357E-4817-8D8B-617F328E7EE2}" destId="{A988C4EC-B867-4B41-BF9C-5ADFE141F989}" srcOrd="1" destOrd="0" presId="urn:microsoft.com/office/officeart/2005/8/layout/default"/>
    <dgm:cxn modelId="{3DE5B9A4-75FD-4BA7-A94E-A8CBBBF6AEC6}" type="presParOf" srcId="{91AECCB5-357E-4817-8D8B-617F328E7EE2}" destId="{5CF40BDF-12E5-45F0-B713-B7958A059B99}" srcOrd="2" destOrd="0" presId="urn:microsoft.com/office/officeart/2005/8/layout/default"/>
    <dgm:cxn modelId="{01F5D24E-ADF4-4363-93F8-298A02C3B37D}" type="presParOf" srcId="{91AECCB5-357E-4817-8D8B-617F328E7EE2}" destId="{BD1E9D52-AF17-4DC3-AFAB-F2A0D7ECEB5C}" srcOrd="3" destOrd="0" presId="urn:microsoft.com/office/officeart/2005/8/layout/default"/>
    <dgm:cxn modelId="{1566E232-44A1-4944-942F-42BF638F6234}" type="presParOf" srcId="{91AECCB5-357E-4817-8D8B-617F328E7EE2}" destId="{2EE6DCB3-9A2E-4206-AF14-0D12CC371EC9}" srcOrd="4" destOrd="0" presId="urn:microsoft.com/office/officeart/2005/8/layout/default"/>
    <dgm:cxn modelId="{8467E5F5-0E66-429A-A458-11E94E24C6D8}" type="presParOf" srcId="{91AECCB5-357E-4817-8D8B-617F328E7EE2}" destId="{5FE7646E-280E-45D2-9AEE-0336E2CF3DC2}" srcOrd="5" destOrd="0" presId="urn:microsoft.com/office/officeart/2005/8/layout/default"/>
    <dgm:cxn modelId="{A14B63ED-8C5C-40BE-BA2C-EC654460F233}" type="presParOf" srcId="{91AECCB5-357E-4817-8D8B-617F328E7EE2}" destId="{0DBE3AED-EE43-4D3C-AF33-7339630FB494}" srcOrd="6" destOrd="0" presId="urn:microsoft.com/office/officeart/2005/8/layout/default"/>
    <dgm:cxn modelId="{FD1618B8-AA5C-4721-98E3-227CE39D3A74}" type="presParOf" srcId="{91AECCB5-357E-4817-8D8B-617F328E7EE2}" destId="{4D95B62C-BA58-44BC-8895-F5819C7808CE}" srcOrd="7" destOrd="0" presId="urn:microsoft.com/office/officeart/2005/8/layout/default"/>
    <dgm:cxn modelId="{7225DEA2-7F96-4B82-A4EB-22A8CBEDC86F}" type="presParOf" srcId="{91AECCB5-357E-4817-8D8B-617F328E7EE2}" destId="{02B8F72E-2AD2-416C-A748-F404944F5E3C}" srcOrd="8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BB5DF1-6160-48DA-9244-780755A51C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D4D14AE-9591-4D80-B450-9DE0210F5E4B}">
      <dgm:prSet custT="1"/>
      <dgm:spPr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Understand the concept of “memory” in AI agents — the difference between stateless and stateful interactions.</a:t>
          </a:r>
        </a:p>
      </dgm:t>
    </dgm:pt>
    <dgm:pt modelId="{88ADC051-8D22-4415-8E33-46240A04444E}" type="parTrans" cxnId="{69901095-68C2-4E9B-B541-B77181842C76}">
      <dgm:prSet/>
      <dgm:spPr/>
      <dgm:t>
        <a:bodyPr/>
        <a:lstStyle/>
        <a:p>
          <a:endParaRPr lang="en-CA" sz="1500"/>
        </a:p>
      </dgm:t>
    </dgm:pt>
    <dgm:pt modelId="{9FFAFD9E-B19A-4E00-AC80-697E81A5063E}" type="sibTrans" cxnId="{69901095-68C2-4E9B-B541-B77181842C76}">
      <dgm:prSet/>
      <dgm:spPr/>
      <dgm:t>
        <a:bodyPr/>
        <a:lstStyle/>
        <a:p>
          <a:endParaRPr lang="en-CA" sz="1500"/>
        </a:p>
      </dgm:t>
    </dgm:pt>
    <dgm:pt modelId="{6426EB2B-9B62-4FB0-84B5-F24953749707}">
      <dgm:prSet custT="1"/>
      <dgm:spPr>
        <a:solidFill>
          <a:srgbClr val="0C1752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53340" tIns="53340" rIns="53340" bIns="53340" numCol="1" spcCol="1270" anchor="ctr" anchorCtr="0"/>
        <a:lstStyle/>
        <a:p>
          <a:pPr>
            <a:buNone/>
          </a:pPr>
          <a:r>
            <a:rPr lang="en-US" sz="1500" b="0" dirty="0">
              <a:latin typeface="Montserrat" panose="00000500000000000000" pitchFamily="2" charset="0"/>
            </a:rPr>
            <a:t>Set up and run a basic AI agent without memory to see the limitations in maintaining conversation context.</a:t>
          </a:r>
        </a:p>
      </dgm:t>
    </dgm:pt>
    <dgm:pt modelId="{C48647F9-2FC5-44B0-A762-09024CBC6AAB}" type="parTrans" cxnId="{F33510FC-77FB-40B3-AE8A-A5C3E70AF063}">
      <dgm:prSet/>
      <dgm:spPr/>
      <dgm:t>
        <a:bodyPr/>
        <a:lstStyle/>
        <a:p>
          <a:endParaRPr lang="en-CA" sz="1500"/>
        </a:p>
      </dgm:t>
    </dgm:pt>
    <dgm:pt modelId="{D1718790-BF5E-4987-B3CC-15FC2BEC5A38}" type="sibTrans" cxnId="{F33510FC-77FB-40B3-AE8A-A5C3E70AF063}">
      <dgm:prSet/>
      <dgm:spPr/>
      <dgm:t>
        <a:bodyPr/>
        <a:lstStyle/>
        <a:p>
          <a:endParaRPr lang="en-CA" sz="1500"/>
        </a:p>
      </dgm:t>
    </dgm:pt>
    <dgm:pt modelId="{F812435F-4CAD-4424-AE72-9342C534BD55}">
      <dgm:prSet custT="1"/>
      <dgm:spPr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Integrate SQLite-based session storage to enable persistent memory for agents.</a:t>
          </a:r>
        </a:p>
      </dgm:t>
    </dgm:pt>
    <dgm:pt modelId="{F07179C1-6FCE-47D2-ADE6-3B8B919ACA72}" type="parTrans" cxnId="{B371C9C2-0FBD-4D7E-9855-C45B39D1DB05}">
      <dgm:prSet/>
      <dgm:spPr/>
      <dgm:t>
        <a:bodyPr/>
        <a:lstStyle/>
        <a:p>
          <a:endParaRPr lang="en-CA" sz="1500"/>
        </a:p>
      </dgm:t>
    </dgm:pt>
    <dgm:pt modelId="{C255306C-F45A-4DFA-A441-F9DCE4F52A02}" type="sibTrans" cxnId="{B371C9C2-0FBD-4D7E-9855-C45B39D1DB05}">
      <dgm:prSet/>
      <dgm:spPr/>
      <dgm:t>
        <a:bodyPr/>
        <a:lstStyle/>
        <a:p>
          <a:endParaRPr lang="en-CA" sz="1500"/>
        </a:p>
      </dgm:t>
    </dgm:pt>
    <dgm:pt modelId="{1ACCC090-AC04-4CAB-AB70-950B9700CC47}">
      <dgm:prSet custT="1"/>
      <dgm:spPr>
        <a:solidFill>
          <a:srgbClr val="FFFFFF">
            <a:lumMod val="65000"/>
          </a:srgbClr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53340" tIns="53340" rIns="53340" bIns="53340" numCol="1" spcCol="1270" anchor="ctr" anchorCtr="0"/>
        <a:lstStyle/>
        <a:p>
          <a:pPr>
            <a:buNone/>
          </a:pPr>
          <a:r>
            <a:rPr lang="en-US" sz="1500" b="0" kern="1200" dirty="0">
              <a:latin typeface="Montserrat" panose="00000500000000000000" pitchFamily="2" charset="0"/>
            </a:rPr>
            <a:t>Use the </a:t>
          </a:r>
          <a:r>
            <a:rPr lang="en-US" sz="15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Mongolian Baiti" panose="03000500000000000000" pitchFamily="66" charset="0"/>
            </a:rPr>
            <a:t>OpenAI</a:t>
          </a:r>
          <a:r>
            <a:rPr lang="en-US" sz="1500" b="0" kern="1200" dirty="0">
              <a:latin typeface="Montserrat" panose="00000500000000000000" pitchFamily="2" charset="0"/>
            </a:rPr>
            <a:t> Agent SDK to define agent instructions, run the agent, and manage session state.</a:t>
          </a:r>
        </a:p>
      </dgm:t>
    </dgm:pt>
    <dgm:pt modelId="{BF25DC06-75A1-41AA-94F9-56F78B5FB8C8}" type="parTrans" cxnId="{4A8CA7E0-3D7D-4385-AF94-400C2AC71A20}">
      <dgm:prSet/>
      <dgm:spPr/>
      <dgm:t>
        <a:bodyPr/>
        <a:lstStyle/>
        <a:p>
          <a:endParaRPr lang="en-CA" sz="1500"/>
        </a:p>
      </dgm:t>
    </dgm:pt>
    <dgm:pt modelId="{CADF7602-83B9-4986-B324-91A0143CDE64}" type="sibTrans" cxnId="{4A8CA7E0-3D7D-4385-AF94-400C2AC71A20}">
      <dgm:prSet/>
      <dgm:spPr/>
      <dgm:t>
        <a:bodyPr/>
        <a:lstStyle/>
        <a:p>
          <a:endParaRPr lang="en-CA" sz="1500"/>
        </a:p>
      </dgm:t>
    </dgm:pt>
    <dgm:pt modelId="{1C0EE0DA-4B9B-4AC1-A126-9C00D717013A}">
      <dgm:prSet custT="1"/>
      <dgm:spPr>
        <a:solidFill>
          <a:srgbClr val="11CCDD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>
            <a:buNone/>
          </a:pPr>
          <a:r>
            <a:rPr lang="en-US" sz="1500" b="0" kern="1200" dirty="0">
              <a:latin typeface="Montserrat" panose="00000500000000000000" pitchFamily="2" charset="0"/>
            </a:rPr>
            <a:t>Test and compare </a:t>
          </a:r>
          <a:r>
            <a:rPr lang="en-US" sz="15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Mongolian Baiti" panose="03000500000000000000" pitchFamily="66" charset="0"/>
            </a:rPr>
            <a:t>agent</a:t>
          </a:r>
          <a:r>
            <a:rPr lang="en-US" sz="1500" b="0" kern="1200" dirty="0">
              <a:latin typeface="Montserrat" panose="00000500000000000000" pitchFamily="2" charset="0"/>
            </a:rPr>
            <a:t> behavior before and after adding memory to evaluate improvements in context retention.</a:t>
          </a:r>
        </a:p>
      </dgm:t>
    </dgm:pt>
    <dgm:pt modelId="{65AADC3C-7627-434F-89B6-7708CEF4A73A}" type="parTrans" cxnId="{7E1D5C92-13D0-4848-97D4-C7155F13B688}">
      <dgm:prSet/>
      <dgm:spPr/>
      <dgm:t>
        <a:bodyPr/>
        <a:lstStyle/>
        <a:p>
          <a:endParaRPr lang="en-CA" sz="1500"/>
        </a:p>
      </dgm:t>
    </dgm:pt>
    <dgm:pt modelId="{850E569D-A097-4DFF-A38E-0DD1F851D248}" type="sibTrans" cxnId="{7E1D5C92-13D0-4848-97D4-C7155F13B688}">
      <dgm:prSet/>
      <dgm:spPr/>
      <dgm:t>
        <a:bodyPr/>
        <a:lstStyle/>
        <a:p>
          <a:endParaRPr lang="en-CA" sz="1500"/>
        </a:p>
      </dgm:t>
    </dgm:pt>
    <dgm:pt modelId="{F3C3B1EB-5832-4B09-A157-91AAC2022F83}">
      <dgm:prSet custT="1"/>
      <dgm:spPr>
        <a:solidFill>
          <a:srgbClr val="0C1752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53340" tIns="53340" rIns="53340" bIns="53340" numCol="1" spcCol="1270" anchor="ctr" anchorCtr="0"/>
        <a:lstStyle/>
        <a:p>
          <a:pPr>
            <a:buNone/>
          </a:pPr>
          <a:r>
            <a:rPr lang="en-US" sz="1500" b="0" kern="1200" dirty="0">
              <a:latin typeface="Montserrat" panose="00000500000000000000" pitchFamily="2" charset="0"/>
            </a:rPr>
            <a:t>Apply </a:t>
          </a:r>
          <a:r>
            <a:rPr lang="en-US" sz="15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memory-enabled</a:t>
          </a:r>
          <a:r>
            <a:rPr lang="en-US" sz="1500" b="0" kern="1200" dirty="0">
              <a:latin typeface="Montserrat" panose="00000500000000000000" pitchFamily="2" charset="0"/>
            </a:rPr>
            <a:t> agents to a use case (e.g., market research assistant) to handle multi-turn queries more effectively.</a:t>
          </a:r>
        </a:p>
      </dgm:t>
    </dgm:pt>
    <dgm:pt modelId="{613E64B9-2A55-4860-96C4-BFD5130EE654}" type="parTrans" cxnId="{2F838CB9-7421-4F3A-BB4C-8F83FEC9AEF3}">
      <dgm:prSet/>
      <dgm:spPr/>
      <dgm:t>
        <a:bodyPr/>
        <a:lstStyle/>
        <a:p>
          <a:endParaRPr lang="en-CA" sz="1500"/>
        </a:p>
      </dgm:t>
    </dgm:pt>
    <dgm:pt modelId="{9A2A63C6-0F20-426E-B20D-94E888D76A5C}" type="sibTrans" cxnId="{2F838CB9-7421-4F3A-BB4C-8F83FEC9AEF3}">
      <dgm:prSet/>
      <dgm:spPr/>
      <dgm:t>
        <a:bodyPr/>
        <a:lstStyle/>
        <a:p>
          <a:endParaRPr lang="en-CA" sz="1500"/>
        </a:p>
      </dgm:t>
    </dgm:pt>
    <dgm:pt modelId="{91AECCB5-357E-4817-8D8B-617F328E7EE2}" type="pres">
      <dgm:prSet presAssocID="{C5BB5DF1-6160-48DA-9244-780755A51C37}" presName="diagram" presStyleCnt="0">
        <dgm:presLayoutVars>
          <dgm:dir/>
          <dgm:resizeHandles val="exact"/>
        </dgm:presLayoutVars>
      </dgm:prSet>
      <dgm:spPr/>
    </dgm:pt>
    <dgm:pt modelId="{30F61244-4EAF-4210-9C9D-1C3AD9207AB2}" type="pres">
      <dgm:prSet presAssocID="{9D4D14AE-9591-4D80-B450-9DE0210F5E4B}" presName="node" presStyleLbl="node1" presStyleIdx="0" presStyleCnt="6">
        <dgm:presLayoutVars>
          <dgm:bulletEnabled val="1"/>
        </dgm:presLayoutVars>
      </dgm:prSet>
      <dgm:spPr>
        <a:xfrm>
          <a:off x="0" y="419168"/>
          <a:ext cx="2959762" cy="1775857"/>
        </a:xfrm>
        <a:prstGeom prst="rect">
          <a:avLst/>
        </a:prstGeom>
      </dgm:spPr>
    </dgm:pt>
    <dgm:pt modelId="{2410F3EA-70EC-4551-9C5D-4197DD50C49F}" type="pres">
      <dgm:prSet presAssocID="{9FFAFD9E-B19A-4E00-AC80-697E81A5063E}" presName="sibTrans" presStyleCnt="0"/>
      <dgm:spPr/>
    </dgm:pt>
    <dgm:pt modelId="{4F52E6EA-6A49-4E98-A711-D73773AC45B0}" type="pres">
      <dgm:prSet presAssocID="{6426EB2B-9B62-4FB0-84B5-F24953749707}" presName="node" presStyleLbl="node1" presStyleIdx="1" presStyleCnt="6">
        <dgm:presLayoutVars>
          <dgm:bulletEnabled val="1"/>
        </dgm:presLayoutVars>
      </dgm:prSet>
      <dgm:spPr>
        <a:xfrm>
          <a:off x="4845685" y="1682616"/>
          <a:ext cx="2201323" cy="1320793"/>
        </a:xfrm>
        <a:prstGeom prst="rect">
          <a:avLst/>
        </a:prstGeom>
      </dgm:spPr>
    </dgm:pt>
    <dgm:pt modelId="{33CB5FE9-293F-40ED-812C-228B1CAA3EFD}" type="pres">
      <dgm:prSet presAssocID="{D1718790-BF5E-4987-B3CC-15FC2BEC5A38}" presName="sibTrans" presStyleCnt="0"/>
      <dgm:spPr/>
    </dgm:pt>
    <dgm:pt modelId="{11FF30D0-99AB-4BC0-BA0B-74692FABB53A}" type="pres">
      <dgm:prSet presAssocID="{F812435F-4CAD-4424-AE72-9342C534BD55}" presName="node" presStyleLbl="node1" presStyleIdx="2" presStyleCnt="6">
        <dgm:presLayoutVars>
          <dgm:bulletEnabled val="1"/>
        </dgm:presLayoutVars>
      </dgm:prSet>
      <dgm:spPr>
        <a:xfrm>
          <a:off x="7267141" y="1682616"/>
          <a:ext cx="2201323" cy="1320793"/>
        </a:xfrm>
        <a:prstGeom prst="rect">
          <a:avLst/>
        </a:prstGeom>
      </dgm:spPr>
    </dgm:pt>
    <dgm:pt modelId="{218D53F4-FD64-461B-9F14-E87EC636FD8B}" type="pres">
      <dgm:prSet presAssocID="{C255306C-F45A-4DFA-A441-F9DCE4F52A02}" presName="sibTrans" presStyleCnt="0"/>
      <dgm:spPr/>
    </dgm:pt>
    <dgm:pt modelId="{DEA909C9-4593-4185-B936-88EA2399EFFA}" type="pres">
      <dgm:prSet presAssocID="{1ACCC090-AC04-4CAB-AB70-950B9700CC47}" presName="node" presStyleLbl="node1" presStyleIdx="3" presStyleCnt="6">
        <dgm:presLayoutVars>
          <dgm:bulletEnabled val="1"/>
        </dgm:presLayoutVars>
      </dgm:prSet>
      <dgm:spPr>
        <a:xfrm>
          <a:off x="1213502" y="3223542"/>
          <a:ext cx="2201323" cy="1320793"/>
        </a:xfrm>
        <a:prstGeom prst="rect">
          <a:avLst/>
        </a:prstGeom>
      </dgm:spPr>
    </dgm:pt>
    <dgm:pt modelId="{B22A4F56-724C-4736-B768-79D6133AEF4D}" type="pres">
      <dgm:prSet presAssocID="{CADF7602-83B9-4986-B324-91A0143CDE64}" presName="sibTrans" presStyleCnt="0"/>
      <dgm:spPr/>
    </dgm:pt>
    <dgm:pt modelId="{99CEF161-168D-4209-A9C4-A74F2C4B9D70}" type="pres">
      <dgm:prSet presAssocID="{1C0EE0DA-4B9B-4AC1-A126-9C00D717013A}" presName="node" presStyleLbl="node1" presStyleIdx="4" presStyleCnt="6">
        <dgm:presLayoutVars>
          <dgm:bulletEnabled val="1"/>
        </dgm:presLayoutVars>
      </dgm:prSet>
      <dgm:spPr>
        <a:xfrm>
          <a:off x="3634957" y="3223542"/>
          <a:ext cx="2201323" cy="1320793"/>
        </a:xfrm>
        <a:prstGeom prst="rect">
          <a:avLst/>
        </a:prstGeom>
      </dgm:spPr>
    </dgm:pt>
    <dgm:pt modelId="{17F3FED7-BE93-4F3B-A673-29C2854E62F7}" type="pres">
      <dgm:prSet presAssocID="{850E569D-A097-4DFF-A38E-0DD1F851D248}" presName="sibTrans" presStyleCnt="0"/>
      <dgm:spPr/>
    </dgm:pt>
    <dgm:pt modelId="{CABE01AB-0897-44D5-BAD5-9561B4E2F1D7}" type="pres">
      <dgm:prSet presAssocID="{F3C3B1EB-5832-4B09-A157-91AAC2022F83}" presName="node" presStyleLbl="node1" presStyleIdx="5" presStyleCnt="6">
        <dgm:presLayoutVars>
          <dgm:bulletEnabled val="1"/>
        </dgm:presLayoutVars>
      </dgm:prSet>
      <dgm:spPr>
        <a:xfrm>
          <a:off x="6056413" y="3223542"/>
          <a:ext cx="2201323" cy="1320793"/>
        </a:xfrm>
        <a:prstGeom prst="rect">
          <a:avLst/>
        </a:prstGeom>
      </dgm:spPr>
    </dgm:pt>
  </dgm:ptLst>
  <dgm:cxnLst>
    <dgm:cxn modelId="{CAEF801A-16DF-4EE0-84D8-2F710C87BBFB}" type="presOf" srcId="{1C0EE0DA-4B9B-4AC1-A126-9C00D717013A}" destId="{99CEF161-168D-4209-A9C4-A74F2C4B9D70}" srcOrd="0" destOrd="0" presId="urn:microsoft.com/office/officeart/2005/8/layout/default"/>
    <dgm:cxn modelId="{DFB6E81C-1C07-40C5-954C-82FB45E30E2B}" type="presOf" srcId="{F3C3B1EB-5832-4B09-A157-91AAC2022F83}" destId="{CABE01AB-0897-44D5-BAD5-9561B4E2F1D7}" srcOrd="0" destOrd="0" presId="urn:microsoft.com/office/officeart/2005/8/layout/default"/>
    <dgm:cxn modelId="{28665378-92EE-4627-8026-0A6C219703DF}" type="presOf" srcId="{1ACCC090-AC04-4CAB-AB70-950B9700CC47}" destId="{DEA909C9-4593-4185-B936-88EA2399EFFA}" srcOrd="0" destOrd="0" presId="urn:microsoft.com/office/officeart/2005/8/layout/default"/>
    <dgm:cxn modelId="{EAA78F7A-C1E1-4823-ADD9-A63009A4D89E}" type="presOf" srcId="{9D4D14AE-9591-4D80-B450-9DE0210F5E4B}" destId="{30F61244-4EAF-4210-9C9D-1C3AD9207AB2}" srcOrd="0" destOrd="0" presId="urn:microsoft.com/office/officeart/2005/8/layout/default"/>
    <dgm:cxn modelId="{7E1D5C92-13D0-4848-97D4-C7155F13B688}" srcId="{C5BB5DF1-6160-48DA-9244-780755A51C37}" destId="{1C0EE0DA-4B9B-4AC1-A126-9C00D717013A}" srcOrd="4" destOrd="0" parTransId="{65AADC3C-7627-434F-89B6-7708CEF4A73A}" sibTransId="{850E569D-A097-4DFF-A38E-0DD1F851D248}"/>
    <dgm:cxn modelId="{69901095-68C2-4E9B-B541-B77181842C76}" srcId="{C5BB5DF1-6160-48DA-9244-780755A51C37}" destId="{9D4D14AE-9591-4D80-B450-9DE0210F5E4B}" srcOrd="0" destOrd="0" parTransId="{88ADC051-8D22-4415-8E33-46240A04444E}" sibTransId="{9FFAFD9E-B19A-4E00-AC80-697E81A5063E}"/>
    <dgm:cxn modelId="{2F838CB9-7421-4F3A-BB4C-8F83FEC9AEF3}" srcId="{C5BB5DF1-6160-48DA-9244-780755A51C37}" destId="{F3C3B1EB-5832-4B09-A157-91AAC2022F83}" srcOrd="5" destOrd="0" parTransId="{613E64B9-2A55-4860-96C4-BFD5130EE654}" sibTransId="{9A2A63C6-0F20-426E-B20D-94E888D76A5C}"/>
    <dgm:cxn modelId="{B371C9C2-0FBD-4D7E-9855-C45B39D1DB05}" srcId="{C5BB5DF1-6160-48DA-9244-780755A51C37}" destId="{F812435F-4CAD-4424-AE72-9342C534BD55}" srcOrd="2" destOrd="0" parTransId="{F07179C1-6FCE-47D2-ADE6-3B8B919ACA72}" sibTransId="{C255306C-F45A-4DFA-A441-F9DCE4F52A02}"/>
    <dgm:cxn modelId="{424597CE-2134-4149-9841-70CDFC334DEB}" type="presOf" srcId="{F812435F-4CAD-4424-AE72-9342C534BD55}" destId="{11FF30D0-99AB-4BC0-BA0B-74692FABB53A}" srcOrd="0" destOrd="0" presId="urn:microsoft.com/office/officeart/2005/8/layout/default"/>
    <dgm:cxn modelId="{4A8CA7E0-3D7D-4385-AF94-400C2AC71A20}" srcId="{C5BB5DF1-6160-48DA-9244-780755A51C37}" destId="{1ACCC090-AC04-4CAB-AB70-950B9700CC47}" srcOrd="3" destOrd="0" parTransId="{BF25DC06-75A1-41AA-94F9-56F78B5FB8C8}" sibTransId="{CADF7602-83B9-4986-B324-91A0143CDE64}"/>
    <dgm:cxn modelId="{BCF0D0E2-7832-4736-98E9-D156945CD970}" type="presOf" srcId="{C5BB5DF1-6160-48DA-9244-780755A51C37}" destId="{91AECCB5-357E-4817-8D8B-617F328E7EE2}" srcOrd="0" destOrd="0" presId="urn:microsoft.com/office/officeart/2005/8/layout/default"/>
    <dgm:cxn modelId="{F33510FC-77FB-40B3-AE8A-A5C3E70AF063}" srcId="{C5BB5DF1-6160-48DA-9244-780755A51C37}" destId="{6426EB2B-9B62-4FB0-84B5-F24953749707}" srcOrd="1" destOrd="0" parTransId="{C48647F9-2FC5-44B0-A762-09024CBC6AAB}" sibTransId="{D1718790-BF5E-4987-B3CC-15FC2BEC5A38}"/>
    <dgm:cxn modelId="{AA1CECFE-C8EE-4532-B8B8-2D437A1993DD}" type="presOf" srcId="{6426EB2B-9B62-4FB0-84B5-F24953749707}" destId="{4F52E6EA-6A49-4E98-A711-D73773AC45B0}" srcOrd="0" destOrd="0" presId="urn:microsoft.com/office/officeart/2005/8/layout/default"/>
    <dgm:cxn modelId="{9D8B9C1F-FAC5-49DB-BA5C-AD5C6E332044}" type="presParOf" srcId="{91AECCB5-357E-4817-8D8B-617F328E7EE2}" destId="{30F61244-4EAF-4210-9C9D-1C3AD9207AB2}" srcOrd="0" destOrd="0" presId="urn:microsoft.com/office/officeart/2005/8/layout/default"/>
    <dgm:cxn modelId="{7D9EA042-0041-4DE0-8320-6BC676DBFE19}" type="presParOf" srcId="{91AECCB5-357E-4817-8D8B-617F328E7EE2}" destId="{2410F3EA-70EC-4551-9C5D-4197DD50C49F}" srcOrd="1" destOrd="0" presId="urn:microsoft.com/office/officeart/2005/8/layout/default"/>
    <dgm:cxn modelId="{055CBC4B-C32A-4789-9930-FCCF0568E60E}" type="presParOf" srcId="{91AECCB5-357E-4817-8D8B-617F328E7EE2}" destId="{4F52E6EA-6A49-4E98-A711-D73773AC45B0}" srcOrd="2" destOrd="0" presId="urn:microsoft.com/office/officeart/2005/8/layout/default"/>
    <dgm:cxn modelId="{1874E942-718E-46D7-A1B6-5283C1FCC494}" type="presParOf" srcId="{91AECCB5-357E-4817-8D8B-617F328E7EE2}" destId="{33CB5FE9-293F-40ED-812C-228B1CAA3EFD}" srcOrd="3" destOrd="0" presId="urn:microsoft.com/office/officeart/2005/8/layout/default"/>
    <dgm:cxn modelId="{2F9A962F-D96E-4222-9478-DA6DFEB28E93}" type="presParOf" srcId="{91AECCB5-357E-4817-8D8B-617F328E7EE2}" destId="{11FF30D0-99AB-4BC0-BA0B-74692FABB53A}" srcOrd="4" destOrd="0" presId="urn:microsoft.com/office/officeart/2005/8/layout/default"/>
    <dgm:cxn modelId="{067CE160-9643-41E2-BDB1-A89B21BA6576}" type="presParOf" srcId="{91AECCB5-357E-4817-8D8B-617F328E7EE2}" destId="{218D53F4-FD64-461B-9F14-E87EC636FD8B}" srcOrd="5" destOrd="0" presId="urn:microsoft.com/office/officeart/2005/8/layout/default"/>
    <dgm:cxn modelId="{7877A93B-D4A0-4513-BF3A-4A4F3B59FE6A}" type="presParOf" srcId="{91AECCB5-357E-4817-8D8B-617F328E7EE2}" destId="{DEA909C9-4593-4185-B936-88EA2399EFFA}" srcOrd="6" destOrd="0" presId="urn:microsoft.com/office/officeart/2005/8/layout/default"/>
    <dgm:cxn modelId="{5C2FCEBC-BF79-4153-B6A8-57E03DF06096}" type="presParOf" srcId="{91AECCB5-357E-4817-8D8B-617F328E7EE2}" destId="{B22A4F56-724C-4736-B768-79D6133AEF4D}" srcOrd="7" destOrd="0" presId="urn:microsoft.com/office/officeart/2005/8/layout/default"/>
    <dgm:cxn modelId="{F6A2920B-DBB7-41A2-9040-F3C1F7943289}" type="presParOf" srcId="{91AECCB5-357E-4817-8D8B-617F328E7EE2}" destId="{99CEF161-168D-4209-A9C4-A74F2C4B9D70}" srcOrd="8" destOrd="0" presId="urn:microsoft.com/office/officeart/2005/8/layout/default"/>
    <dgm:cxn modelId="{747933BF-9509-4743-9885-CCCB3173BC35}" type="presParOf" srcId="{91AECCB5-357E-4817-8D8B-617F328E7EE2}" destId="{17F3FED7-BE93-4F3B-A673-29C2854E62F7}" srcOrd="9" destOrd="0" presId="urn:microsoft.com/office/officeart/2005/8/layout/default"/>
    <dgm:cxn modelId="{2A2F4F6A-0A08-4900-AEC7-3EB361D4FDA1}" type="presParOf" srcId="{91AECCB5-357E-4817-8D8B-617F328E7EE2}" destId="{CABE01AB-0897-44D5-BAD5-9561B4E2F1D7}" srcOrd="10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BB5DF1-6160-48DA-9244-780755A51C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55D9D5D-C1BD-4000-8295-21056EF58397}">
      <dgm:prSet custT="1"/>
      <dgm:spPr>
        <a:solidFill>
          <a:srgbClr val="0C1752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500" kern="1200" dirty="0">
              <a:latin typeface="Montserrat" panose="00000500000000000000" pitchFamily="2" charset="0"/>
            </a:rPr>
            <a:t>Leverage the OpenAI Agents SDK to build an AI agent with existing OpenAI tools such as code interpreter.</a:t>
          </a:r>
          <a:endParaRPr lang="en-US" sz="1500" b="0" kern="1200" dirty="0">
            <a:latin typeface="Montserrat" panose="00000500000000000000" pitchFamily="2" charset="0"/>
          </a:endParaRPr>
        </a:p>
      </dgm:t>
    </dgm:pt>
    <dgm:pt modelId="{E9C83008-3FE5-48B5-AD50-A5C193829841}" type="parTrans" cxnId="{7B029A4C-A0A9-4115-AC61-76B25B3BE0CF}">
      <dgm:prSet/>
      <dgm:spPr/>
      <dgm:t>
        <a:bodyPr/>
        <a:lstStyle/>
        <a:p>
          <a:endParaRPr lang="en-CA"/>
        </a:p>
      </dgm:t>
    </dgm:pt>
    <dgm:pt modelId="{71FE707A-0FC1-405F-A8C7-6E09514105C0}" type="sibTrans" cxnId="{7B029A4C-A0A9-4115-AC61-76B25B3BE0CF}">
      <dgm:prSet/>
      <dgm:spPr/>
      <dgm:t>
        <a:bodyPr/>
        <a:lstStyle/>
        <a:p>
          <a:endParaRPr lang="en-CA"/>
        </a:p>
      </dgm:t>
    </dgm:pt>
    <dgm:pt modelId="{11B2F6E0-CB7B-41B7-AE00-34A33CC97CD3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>
            <a:buNone/>
          </a:pPr>
          <a:r>
            <a:rPr lang="en-US" sz="1500" dirty="0">
              <a:latin typeface="Montserrat" panose="00000500000000000000" pitchFamily="2" charset="0"/>
            </a:rPr>
            <a:t>Build AI Agents that can leverage tools that integrate </a:t>
          </a:r>
          <a:r>
            <a:rPr lang="en-US" sz="1500" dirty="0" err="1">
              <a:latin typeface="Montserrat" panose="00000500000000000000" pitchFamily="2" charset="0"/>
            </a:rPr>
            <a:t>Tavily</a:t>
          </a:r>
          <a:r>
            <a:rPr lang="en-US" sz="1500" dirty="0">
              <a:latin typeface="Montserrat" panose="00000500000000000000" pitchFamily="2" charset="0"/>
            </a:rPr>
            <a:t> web search for structured, real-time search results</a:t>
          </a:r>
        </a:p>
      </dgm:t>
    </dgm:pt>
    <dgm:pt modelId="{5C739E28-7B9D-4032-A3AC-425B50D62EC6}" type="parTrans" cxnId="{E1917504-184D-4131-B597-977661400B2E}">
      <dgm:prSet/>
      <dgm:spPr/>
      <dgm:t>
        <a:bodyPr/>
        <a:lstStyle/>
        <a:p>
          <a:endParaRPr lang="en-CA"/>
        </a:p>
      </dgm:t>
    </dgm:pt>
    <dgm:pt modelId="{951D9CB4-8B0F-4864-BF74-1039DD6AC648}" type="sibTrans" cxnId="{E1917504-184D-4131-B597-977661400B2E}">
      <dgm:prSet/>
      <dgm:spPr/>
      <dgm:t>
        <a:bodyPr/>
        <a:lstStyle/>
        <a:p>
          <a:endParaRPr lang="en-CA"/>
        </a:p>
      </dgm:t>
    </dgm:pt>
    <dgm:pt modelId="{3F9ABA15-E26E-4CE2-9CD0-14B5B2685ECD}">
      <dgm:prSet custT="1"/>
      <dgm:spPr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>
            <a:buNone/>
          </a:pPr>
          <a:r>
            <a:rPr lang="en-US" sz="1500" dirty="0">
              <a:latin typeface="Montserrat" panose="00000500000000000000" pitchFamily="2" charset="0"/>
            </a:rPr>
            <a:t>Wrap the search function as a </a:t>
          </a:r>
          <a:r>
            <a:rPr lang="en-US" sz="1500" dirty="0" err="1">
              <a:latin typeface="Montserrat" panose="00000500000000000000" pitchFamily="2" charset="0"/>
            </a:rPr>
            <a:t>FunctionTool</a:t>
          </a:r>
          <a:r>
            <a:rPr lang="en-US" sz="1500" dirty="0">
              <a:latin typeface="Montserrat" panose="00000500000000000000" pitchFamily="2" charset="0"/>
            </a:rPr>
            <a:t> for use within the OpenAI Agents SDK</a:t>
          </a:r>
        </a:p>
      </dgm:t>
    </dgm:pt>
    <dgm:pt modelId="{17F690E4-B1F6-4C13-808C-A7F49CDF76EA}" type="parTrans" cxnId="{7C4B479A-148A-4E3D-8948-050E5EC0D9CC}">
      <dgm:prSet/>
      <dgm:spPr/>
      <dgm:t>
        <a:bodyPr/>
        <a:lstStyle/>
        <a:p>
          <a:endParaRPr lang="en-CA"/>
        </a:p>
      </dgm:t>
    </dgm:pt>
    <dgm:pt modelId="{70A2F943-7625-471F-8B71-90F7071932B8}" type="sibTrans" cxnId="{7C4B479A-148A-4E3D-8948-050E5EC0D9CC}">
      <dgm:prSet/>
      <dgm:spPr/>
      <dgm:t>
        <a:bodyPr/>
        <a:lstStyle/>
        <a:p>
          <a:endParaRPr lang="en-CA"/>
        </a:p>
      </dgm:t>
    </dgm:pt>
    <dgm:pt modelId="{5A0B2EB1-066C-4A4A-B29A-E24ECA908745}">
      <dgm:prSet custT="1"/>
      <dgm:spPr>
        <a:solidFill>
          <a:srgbClr val="11CCDD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>
            <a:buNone/>
          </a:pPr>
          <a:r>
            <a:rPr lang="en-US" sz="1500" dirty="0">
              <a:latin typeface="Montserrat" panose="00000500000000000000" pitchFamily="2" charset="0"/>
            </a:rPr>
            <a:t>Add multi-turn memory so the agent can reason over both past conversation history and fresh search data</a:t>
          </a:r>
        </a:p>
      </dgm:t>
    </dgm:pt>
    <dgm:pt modelId="{B765E81D-50F9-4704-BB91-C66F86884794}" type="parTrans" cxnId="{1FA91E80-D0CD-42A3-AC42-63F49A0CD281}">
      <dgm:prSet/>
      <dgm:spPr/>
      <dgm:t>
        <a:bodyPr/>
        <a:lstStyle/>
        <a:p>
          <a:endParaRPr lang="en-CA"/>
        </a:p>
      </dgm:t>
    </dgm:pt>
    <dgm:pt modelId="{CB455A2C-72BC-4340-A421-9F3C853FBC6A}" type="sibTrans" cxnId="{1FA91E80-D0CD-42A3-AC42-63F49A0CD281}">
      <dgm:prSet/>
      <dgm:spPr/>
      <dgm:t>
        <a:bodyPr/>
        <a:lstStyle/>
        <a:p>
          <a:endParaRPr lang="en-CA"/>
        </a:p>
      </dgm:t>
    </dgm:pt>
    <dgm:pt modelId="{8E929F4F-9F18-40E9-A5B8-70094A000EE4}">
      <dgm:prSet custT="1"/>
      <dgm:spPr>
        <a:solidFill>
          <a:srgbClr val="0C1752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Run a complete agent workflow combining real-time search, memory, and smart decision-making</a:t>
          </a:r>
        </a:p>
      </dgm:t>
    </dgm:pt>
    <dgm:pt modelId="{55C84BDB-3651-4A35-B324-55A1F52C9358}" type="parTrans" cxnId="{E5BD0E66-2699-4268-8A83-066D864F9871}">
      <dgm:prSet/>
      <dgm:spPr/>
      <dgm:t>
        <a:bodyPr/>
        <a:lstStyle/>
        <a:p>
          <a:endParaRPr lang="en-CA"/>
        </a:p>
      </dgm:t>
    </dgm:pt>
    <dgm:pt modelId="{9528BB69-F7CA-45D9-8E59-66B3BB26C0A5}" type="sibTrans" cxnId="{E5BD0E66-2699-4268-8A83-066D864F9871}">
      <dgm:prSet/>
      <dgm:spPr/>
      <dgm:t>
        <a:bodyPr/>
        <a:lstStyle/>
        <a:p>
          <a:endParaRPr lang="en-CA"/>
        </a:p>
      </dgm:t>
    </dgm:pt>
    <dgm:pt modelId="{91AECCB5-357E-4817-8D8B-617F328E7EE2}" type="pres">
      <dgm:prSet presAssocID="{C5BB5DF1-6160-48DA-9244-780755A51C37}" presName="diagram" presStyleCnt="0">
        <dgm:presLayoutVars>
          <dgm:dir/>
          <dgm:resizeHandles val="exact"/>
        </dgm:presLayoutVars>
      </dgm:prSet>
      <dgm:spPr/>
    </dgm:pt>
    <dgm:pt modelId="{22052CC3-B85A-4767-A34B-6455BBF2A20D}" type="pres">
      <dgm:prSet presAssocID="{155D9D5D-C1BD-4000-8295-21056EF58397}" presName="node" presStyleLbl="node1" presStyleIdx="0" presStyleCnt="5">
        <dgm:presLayoutVars>
          <dgm:bulletEnabled val="1"/>
        </dgm:presLayoutVars>
      </dgm:prSet>
      <dgm:spPr/>
    </dgm:pt>
    <dgm:pt modelId="{0D5BAEB4-32E8-4183-BE98-6DE9329EE9A0}" type="pres">
      <dgm:prSet presAssocID="{71FE707A-0FC1-405F-A8C7-6E09514105C0}" presName="sibTrans" presStyleCnt="0"/>
      <dgm:spPr/>
    </dgm:pt>
    <dgm:pt modelId="{FD0B09B4-38D1-46ED-A918-B5B2307309C2}" type="pres">
      <dgm:prSet presAssocID="{11B2F6E0-CB7B-41B7-AE00-34A33CC97CD3}" presName="node" presStyleLbl="node1" presStyleIdx="1" presStyleCnt="5">
        <dgm:presLayoutVars>
          <dgm:bulletEnabled val="1"/>
        </dgm:presLayoutVars>
      </dgm:prSet>
      <dgm:spPr/>
    </dgm:pt>
    <dgm:pt modelId="{29203C26-FDE8-494F-81A2-BAAD81D63D50}" type="pres">
      <dgm:prSet presAssocID="{951D9CB4-8B0F-4864-BF74-1039DD6AC648}" presName="sibTrans" presStyleCnt="0"/>
      <dgm:spPr/>
    </dgm:pt>
    <dgm:pt modelId="{CCE66F14-A073-4092-A3C2-B9BEEA90748B}" type="pres">
      <dgm:prSet presAssocID="{3F9ABA15-E26E-4CE2-9CD0-14B5B2685ECD}" presName="node" presStyleLbl="node1" presStyleIdx="2" presStyleCnt="5">
        <dgm:presLayoutVars>
          <dgm:bulletEnabled val="1"/>
        </dgm:presLayoutVars>
      </dgm:prSet>
      <dgm:spPr>
        <a:xfrm>
          <a:off x="2774" y="3223542"/>
          <a:ext cx="2201323" cy="1320793"/>
        </a:xfrm>
        <a:prstGeom prst="rect">
          <a:avLst/>
        </a:prstGeom>
      </dgm:spPr>
    </dgm:pt>
    <dgm:pt modelId="{6FCAFE84-37A5-4A18-82C1-28B6B71917B8}" type="pres">
      <dgm:prSet presAssocID="{70A2F943-7625-471F-8B71-90F7071932B8}" presName="sibTrans" presStyleCnt="0"/>
      <dgm:spPr/>
    </dgm:pt>
    <dgm:pt modelId="{1A3055A0-8D0B-4FFA-BC57-2B3C93255868}" type="pres">
      <dgm:prSet presAssocID="{5A0B2EB1-066C-4A4A-B29A-E24ECA908745}" presName="node" presStyleLbl="node1" presStyleIdx="3" presStyleCnt="5">
        <dgm:presLayoutVars>
          <dgm:bulletEnabled val="1"/>
        </dgm:presLayoutVars>
      </dgm:prSet>
      <dgm:spPr>
        <a:xfrm>
          <a:off x="2424230" y="3223542"/>
          <a:ext cx="2201323" cy="1320793"/>
        </a:xfrm>
        <a:prstGeom prst="rect">
          <a:avLst/>
        </a:prstGeom>
      </dgm:spPr>
    </dgm:pt>
    <dgm:pt modelId="{9315D196-9B5F-49C9-8BEC-8FCDE87B66C2}" type="pres">
      <dgm:prSet presAssocID="{CB455A2C-72BC-4340-A421-9F3C853FBC6A}" presName="sibTrans" presStyleCnt="0"/>
      <dgm:spPr/>
    </dgm:pt>
    <dgm:pt modelId="{29306DD0-2C0E-44B4-B29B-868CA6C9CD7E}" type="pres">
      <dgm:prSet presAssocID="{8E929F4F-9F18-40E9-A5B8-70094A000EE4}" presName="node" presStyleLbl="node1" presStyleIdx="4" presStyleCnt="5">
        <dgm:presLayoutVars>
          <dgm:bulletEnabled val="1"/>
        </dgm:presLayoutVars>
      </dgm:prSet>
      <dgm:spPr>
        <a:xfrm>
          <a:off x="4883607" y="2491001"/>
          <a:ext cx="2959762" cy="1775857"/>
        </a:xfrm>
        <a:prstGeom prst="rect">
          <a:avLst/>
        </a:prstGeom>
      </dgm:spPr>
    </dgm:pt>
  </dgm:ptLst>
  <dgm:cxnLst>
    <dgm:cxn modelId="{E1917504-184D-4131-B597-977661400B2E}" srcId="{C5BB5DF1-6160-48DA-9244-780755A51C37}" destId="{11B2F6E0-CB7B-41B7-AE00-34A33CC97CD3}" srcOrd="1" destOrd="0" parTransId="{5C739E28-7B9D-4032-A3AC-425B50D62EC6}" sibTransId="{951D9CB4-8B0F-4864-BF74-1039DD6AC648}"/>
    <dgm:cxn modelId="{2F961A2F-6F6C-4D23-9A99-7D38571F690A}" type="presOf" srcId="{8E929F4F-9F18-40E9-A5B8-70094A000EE4}" destId="{29306DD0-2C0E-44B4-B29B-868CA6C9CD7E}" srcOrd="0" destOrd="0" presId="urn:microsoft.com/office/officeart/2005/8/layout/default"/>
    <dgm:cxn modelId="{E5BD0E66-2699-4268-8A83-066D864F9871}" srcId="{C5BB5DF1-6160-48DA-9244-780755A51C37}" destId="{8E929F4F-9F18-40E9-A5B8-70094A000EE4}" srcOrd="4" destOrd="0" parTransId="{55C84BDB-3651-4A35-B324-55A1F52C9358}" sibTransId="{9528BB69-F7CA-45D9-8E59-66B3BB26C0A5}"/>
    <dgm:cxn modelId="{03B49049-D43C-42B3-AA3C-CDE7B531E928}" type="presOf" srcId="{3F9ABA15-E26E-4CE2-9CD0-14B5B2685ECD}" destId="{CCE66F14-A073-4092-A3C2-B9BEEA90748B}" srcOrd="0" destOrd="0" presId="urn:microsoft.com/office/officeart/2005/8/layout/default"/>
    <dgm:cxn modelId="{7B029A4C-A0A9-4115-AC61-76B25B3BE0CF}" srcId="{C5BB5DF1-6160-48DA-9244-780755A51C37}" destId="{155D9D5D-C1BD-4000-8295-21056EF58397}" srcOrd="0" destOrd="0" parTransId="{E9C83008-3FE5-48B5-AD50-A5C193829841}" sibTransId="{71FE707A-0FC1-405F-A8C7-6E09514105C0}"/>
    <dgm:cxn modelId="{1FA91E80-D0CD-42A3-AC42-63F49A0CD281}" srcId="{C5BB5DF1-6160-48DA-9244-780755A51C37}" destId="{5A0B2EB1-066C-4A4A-B29A-E24ECA908745}" srcOrd="3" destOrd="0" parTransId="{B765E81D-50F9-4704-BB91-C66F86884794}" sibTransId="{CB455A2C-72BC-4340-A421-9F3C853FBC6A}"/>
    <dgm:cxn modelId="{A0050E8A-4FD9-47E1-9DB2-BCBC6D4876DC}" type="presOf" srcId="{155D9D5D-C1BD-4000-8295-21056EF58397}" destId="{22052CC3-B85A-4767-A34B-6455BBF2A20D}" srcOrd="0" destOrd="0" presId="urn:microsoft.com/office/officeart/2005/8/layout/default"/>
    <dgm:cxn modelId="{7C4B479A-148A-4E3D-8948-050E5EC0D9CC}" srcId="{C5BB5DF1-6160-48DA-9244-780755A51C37}" destId="{3F9ABA15-E26E-4CE2-9CD0-14B5B2685ECD}" srcOrd="2" destOrd="0" parTransId="{17F690E4-B1F6-4C13-808C-A7F49CDF76EA}" sibTransId="{70A2F943-7625-471F-8B71-90F7071932B8}"/>
    <dgm:cxn modelId="{86AF6CB7-46AE-4698-A1F2-4E840693ACDB}" type="presOf" srcId="{11B2F6E0-CB7B-41B7-AE00-34A33CC97CD3}" destId="{FD0B09B4-38D1-46ED-A918-B5B2307309C2}" srcOrd="0" destOrd="0" presId="urn:microsoft.com/office/officeart/2005/8/layout/default"/>
    <dgm:cxn modelId="{C14016C0-737D-4AAE-9CB2-0E4809140218}" type="presOf" srcId="{5A0B2EB1-066C-4A4A-B29A-E24ECA908745}" destId="{1A3055A0-8D0B-4FFA-BC57-2B3C93255868}" srcOrd="0" destOrd="0" presId="urn:microsoft.com/office/officeart/2005/8/layout/default"/>
    <dgm:cxn modelId="{BCF0D0E2-7832-4736-98E9-D156945CD970}" type="presOf" srcId="{C5BB5DF1-6160-48DA-9244-780755A51C37}" destId="{91AECCB5-357E-4817-8D8B-617F328E7EE2}" srcOrd="0" destOrd="0" presId="urn:microsoft.com/office/officeart/2005/8/layout/default"/>
    <dgm:cxn modelId="{19E54B40-3C6A-49CD-8EA5-625897498061}" type="presParOf" srcId="{91AECCB5-357E-4817-8D8B-617F328E7EE2}" destId="{22052CC3-B85A-4767-A34B-6455BBF2A20D}" srcOrd="0" destOrd="0" presId="urn:microsoft.com/office/officeart/2005/8/layout/default"/>
    <dgm:cxn modelId="{D53D7BC8-4B55-40F7-BF19-6A56D6178BF3}" type="presParOf" srcId="{91AECCB5-357E-4817-8D8B-617F328E7EE2}" destId="{0D5BAEB4-32E8-4183-BE98-6DE9329EE9A0}" srcOrd="1" destOrd="0" presId="urn:microsoft.com/office/officeart/2005/8/layout/default"/>
    <dgm:cxn modelId="{DE859685-1EFC-41CF-8E1C-311FEF2CDBE3}" type="presParOf" srcId="{91AECCB5-357E-4817-8D8B-617F328E7EE2}" destId="{FD0B09B4-38D1-46ED-A918-B5B2307309C2}" srcOrd="2" destOrd="0" presId="urn:microsoft.com/office/officeart/2005/8/layout/default"/>
    <dgm:cxn modelId="{CA74F331-8C8E-4AF5-857C-354B9E24C6B9}" type="presParOf" srcId="{91AECCB5-357E-4817-8D8B-617F328E7EE2}" destId="{29203C26-FDE8-494F-81A2-BAAD81D63D50}" srcOrd="3" destOrd="0" presId="urn:microsoft.com/office/officeart/2005/8/layout/default"/>
    <dgm:cxn modelId="{144DC563-C559-4B9C-9136-D7B8CB6B8F13}" type="presParOf" srcId="{91AECCB5-357E-4817-8D8B-617F328E7EE2}" destId="{CCE66F14-A073-4092-A3C2-B9BEEA90748B}" srcOrd="4" destOrd="0" presId="urn:microsoft.com/office/officeart/2005/8/layout/default"/>
    <dgm:cxn modelId="{49DE5DC5-DAF2-4A29-9E20-AEEF73291D5E}" type="presParOf" srcId="{91AECCB5-357E-4817-8D8B-617F328E7EE2}" destId="{6FCAFE84-37A5-4A18-82C1-28B6B71917B8}" srcOrd="5" destOrd="0" presId="urn:microsoft.com/office/officeart/2005/8/layout/default"/>
    <dgm:cxn modelId="{E41DCDAC-FA42-48E3-9DC8-794A4A29F741}" type="presParOf" srcId="{91AECCB5-357E-4817-8D8B-617F328E7EE2}" destId="{1A3055A0-8D0B-4FFA-BC57-2B3C93255868}" srcOrd="6" destOrd="0" presId="urn:microsoft.com/office/officeart/2005/8/layout/default"/>
    <dgm:cxn modelId="{A19995B4-B37C-4959-8884-CF5114E71145}" type="presParOf" srcId="{91AECCB5-357E-4817-8D8B-617F328E7EE2}" destId="{9315D196-9B5F-49C9-8BEC-8FCDE87B66C2}" srcOrd="7" destOrd="0" presId="urn:microsoft.com/office/officeart/2005/8/layout/default"/>
    <dgm:cxn modelId="{7BA9DF01-8E70-4FEE-8BEE-365B7B09DEFC}" type="presParOf" srcId="{91AECCB5-357E-4817-8D8B-617F328E7EE2}" destId="{29306DD0-2C0E-44B4-B29B-868CA6C9CD7E}" srcOrd="8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47124-3C63-4A4D-8C9B-C522176F03EC}">
      <dsp:nvSpPr>
        <dsp:cNvPr id="0" name=""/>
        <dsp:cNvSpPr/>
      </dsp:nvSpPr>
      <dsp:spPr>
        <a:xfrm>
          <a:off x="0" y="419168"/>
          <a:ext cx="2959762" cy="1775857"/>
        </a:xfrm>
        <a:prstGeom prst="rect">
          <a:avLst/>
        </a:prstGeom>
        <a:solidFill>
          <a:srgbClr val="0C1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Montserrat" panose="00000500000000000000" pitchFamily="2" charset="0"/>
            </a:rPr>
            <a:t>Learn the foundational components of the OpenAI Agents SDK, including the “Agent” object.</a:t>
          </a:r>
          <a:endParaRPr lang="en-CA" sz="1700" b="0" kern="1200" dirty="0">
            <a:latin typeface="Montserrat" panose="00000500000000000000" pitchFamily="2" charset="0"/>
            <a:cs typeface="Mongolian Baiti" panose="03000500000000000000" pitchFamily="66" charset="0"/>
          </a:endParaRPr>
        </a:p>
      </dsp:txBody>
      <dsp:txXfrm>
        <a:off x="0" y="419168"/>
        <a:ext cx="2959762" cy="1775857"/>
      </dsp:txXfrm>
    </dsp:sp>
    <dsp:sp modelId="{5CF40BDF-12E5-45F0-B713-B7958A059B99}">
      <dsp:nvSpPr>
        <dsp:cNvPr id="0" name=""/>
        <dsp:cNvSpPr/>
      </dsp:nvSpPr>
      <dsp:spPr>
        <a:xfrm>
          <a:off x="3255738" y="419168"/>
          <a:ext cx="2959762" cy="1775857"/>
        </a:xfrm>
        <a:prstGeom prst="rect">
          <a:avLst/>
        </a:prstGeom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Build our first AI Agent using OpenAI Agents SDK. The agent does not have memory or access to tools. </a:t>
          </a:r>
          <a:endParaRPr lang="en-CA" sz="1700" b="0" kern="1200" dirty="0">
            <a:solidFill>
              <a:srgbClr val="FFFFFF"/>
            </a:solidFill>
            <a:latin typeface="Montserrat" panose="00000500000000000000" pitchFamily="2" charset="0"/>
            <a:ea typeface="+mn-ea"/>
            <a:cs typeface="+mn-cs"/>
          </a:endParaRPr>
        </a:p>
      </dsp:txBody>
      <dsp:txXfrm>
        <a:off x="3255738" y="419168"/>
        <a:ext cx="2959762" cy="1775857"/>
      </dsp:txXfrm>
    </dsp:sp>
    <dsp:sp modelId="{2EE6DCB3-9A2E-4206-AF14-0D12CC371EC9}">
      <dsp:nvSpPr>
        <dsp:cNvPr id="0" name=""/>
        <dsp:cNvSpPr/>
      </dsp:nvSpPr>
      <dsp:spPr>
        <a:xfrm>
          <a:off x="6511476" y="419168"/>
          <a:ext cx="2959762" cy="1775857"/>
        </a:xfrm>
        <a:prstGeom prst="rect">
          <a:avLst/>
        </a:prstGeom>
        <a:solidFill>
          <a:srgbClr val="11CCD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Mongolian Baiti" panose="03000500000000000000" pitchFamily="66" charset="0"/>
            </a:rPr>
            <a:t>Set up our development environment and connect to the OpenAI API.</a:t>
          </a:r>
          <a:endParaRPr lang="en-CA" sz="1700" b="0" kern="1200" dirty="0">
            <a:solidFill>
              <a:srgbClr val="FFFFFF"/>
            </a:solidFill>
            <a:latin typeface="Montserrat" panose="00000500000000000000" pitchFamily="2" charset="0"/>
            <a:ea typeface="+mn-ea"/>
            <a:cs typeface="Mongolian Baiti" panose="03000500000000000000" pitchFamily="66" charset="0"/>
          </a:endParaRPr>
        </a:p>
      </dsp:txBody>
      <dsp:txXfrm>
        <a:off x="6511476" y="419168"/>
        <a:ext cx="2959762" cy="1775857"/>
      </dsp:txXfrm>
    </dsp:sp>
    <dsp:sp modelId="{0DBE3AED-EE43-4D3C-AF33-7339630FB494}">
      <dsp:nvSpPr>
        <dsp:cNvPr id="0" name=""/>
        <dsp:cNvSpPr/>
      </dsp:nvSpPr>
      <dsp:spPr>
        <a:xfrm>
          <a:off x="1627869" y="2491001"/>
          <a:ext cx="2959762" cy="1775857"/>
        </a:xfrm>
        <a:prstGeom prst="rect">
          <a:avLst/>
        </a:prstGeom>
        <a:solidFill>
          <a:srgbClr val="FFFFFF">
            <a:lumMod val="65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Monitor what the Agent did through traces using the OpenAI API platform.</a:t>
          </a:r>
        </a:p>
      </dsp:txBody>
      <dsp:txXfrm>
        <a:off x="1627869" y="2491001"/>
        <a:ext cx="2959762" cy="1775857"/>
      </dsp:txXfrm>
    </dsp:sp>
    <dsp:sp modelId="{02B8F72E-2AD2-416C-A748-F404944F5E3C}">
      <dsp:nvSpPr>
        <dsp:cNvPr id="0" name=""/>
        <dsp:cNvSpPr/>
      </dsp:nvSpPr>
      <dsp:spPr>
        <a:xfrm>
          <a:off x="4883607" y="2491001"/>
          <a:ext cx="2959762" cy="1775857"/>
        </a:xfrm>
        <a:prstGeom prst="rect">
          <a:avLst/>
        </a:prstGeom>
        <a:solidFill>
          <a:srgbClr val="00206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Mongolian Baiti" panose="03000500000000000000" pitchFamily="66" charset="0"/>
            </a:rPr>
            <a:t>Run the agent and see it in action using the “Runner” class!</a:t>
          </a:r>
        </a:p>
      </dsp:txBody>
      <dsp:txXfrm>
        <a:off x="4883607" y="2491001"/>
        <a:ext cx="2959762" cy="1775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61244-4EAF-4210-9C9D-1C3AD9207AB2}">
      <dsp:nvSpPr>
        <dsp:cNvPr id="0" name=""/>
        <dsp:cNvSpPr/>
      </dsp:nvSpPr>
      <dsp:spPr>
        <a:xfrm>
          <a:off x="0" y="419168"/>
          <a:ext cx="2959762" cy="1775857"/>
        </a:xfrm>
        <a:prstGeom prst="rect">
          <a:avLst/>
        </a:prstGeom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Understand the concept of “memory” in AI agents — the difference between stateless and stateful interactions.</a:t>
          </a:r>
        </a:p>
      </dsp:txBody>
      <dsp:txXfrm>
        <a:off x="0" y="419168"/>
        <a:ext cx="2959762" cy="1775857"/>
      </dsp:txXfrm>
    </dsp:sp>
    <dsp:sp modelId="{4F52E6EA-6A49-4E98-A711-D73773AC45B0}">
      <dsp:nvSpPr>
        <dsp:cNvPr id="0" name=""/>
        <dsp:cNvSpPr/>
      </dsp:nvSpPr>
      <dsp:spPr>
        <a:xfrm>
          <a:off x="3255738" y="419168"/>
          <a:ext cx="2959762" cy="1775857"/>
        </a:xfrm>
        <a:prstGeom prst="rect">
          <a:avLst/>
        </a:prstGeom>
        <a:solidFill>
          <a:srgbClr val="0C1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Montserrat" panose="00000500000000000000" pitchFamily="2" charset="0"/>
            </a:rPr>
            <a:t>Set up and run a basic AI agent without memory to see the limitations in maintaining conversation context.</a:t>
          </a:r>
        </a:p>
      </dsp:txBody>
      <dsp:txXfrm>
        <a:off x="3255738" y="419168"/>
        <a:ext cx="2959762" cy="1775857"/>
      </dsp:txXfrm>
    </dsp:sp>
    <dsp:sp modelId="{11FF30D0-99AB-4BC0-BA0B-74692FABB53A}">
      <dsp:nvSpPr>
        <dsp:cNvPr id="0" name=""/>
        <dsp:cNvSpPr/>
      </dsp:nvSpPr>
      <dsp:spPr>
        <a:xfrm>
          <a:off x="6511476" y="419168"/>
          <a:ext cx="2959762" cy="1775857"/>
        </a:xfrm>
        <a:prstGeom prst="rect">
          <a:avLst/>
        </a:prstGeom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Integrate SQLite-based session storage to enable persistent memory for agents.</a:t>
          </a:r>
        </a:p>
      </dsp:txBody>
      <dsp:txXfrm>
        <a:off x="6511476" y="419168"/>
        <a:ext cx="2959762" cy="1775857"/>
      </dsp:txXfrm>
    </dsp:sp>
    <dsp:sp modelId="{DEA909C9-4593-4185-B936-88EA2399EFFA}">
      <dsp:nvSpPr>
        <dsp:cNvPr id="0" name=""/>
        <dsp:cNvSpPr/>
      </dsp:nvSpPr>
      <dsp:spPr>
        <a:xfrm>
          <a:off x="0" y="2491001"/>
          <a:ext cx="2959762" cy="1775857"/>
        </a:xfrm>
        <a:prstGeom prst="rect">
          <a:avLst/>
        </a:prstGeom>
        <a:solidFill>
          <a:srgbClr val="FFFFFF">
            <a:lumMod val="65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Montserrat" panose="00000500000000000000" pitchFamily="2" charset="0"/>
            </a:rPr>
            <a:t>Use the </a:t>
          </a:r>
          <a:r>
            <a:rPr lang="en-US" sz="15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Mongolian Baiti" panose="03000500000000000000" pitchFamily="66" charset="0"/>
            </a:rPr>
            <a:t>OpenAI</a:t>
          </a:r>
          <a:r>
            <a:rPr lang="en-US" sz="1500" b="0" kern="1200" dirty="0">
              <a:latin typeface="Montserrat" panose="00000500000000000000" pitchFamily="2" charset="0"/>
            </a:rPr>
            <a:t> Agent SDK to define agent instructions, run the agent, and manage session state.</a:t>
          </a:r>
        </a:p>
      </dsp:txBody>
      <dsp:txXfrm>
        <a:off x="0" y="2491001"/>
        <a:ext cx="2959762" cy="1775857"/>
      </dsp:txXfrm>
    </dsp:sp>
    <dsp:sp modelId="{99CEF161-168D-4209-A9C4-A74F2C4B9D70}">
      <dsp:nvSpPr>
        <dsp:cNvPr id="0" name=""/>
        <dsp:cNvSpPr/>
      </dsp:nvSpPr>
      <dsp:spPr>
        <a:xfrm>
          <a:off x="3255738" y="2491001"/>
          <a:ext cx="2959762" cy="1775857"/>
        </a:xfrm>
        <a:prstGeom prst="rect">
          <a:avLst/>
        </a:prstGeom>
        <a:solidFill>
          <a:srgbClr val="11CCD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Montserrat" panose="00000500000000000000" pitchFamily="2" charset="0"/>
            </a:rPr>
            <a:t>Test and compare </a:t>
          </a:r>
          <a:r>
            <a:rPr lang="en-US" sz="15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Mongolian Baiti" panose="03000500000000000000" pitchFamily="66" charset="0"/>
            </a:rPr>
            <a:t>agent</a:t>
          </a:r>
          <a:r>
            <a:rPr lang="en-US" sz="1500" b="0" kern="1200" dirty="0">
              <a:latin typeface="Montserrat" panose="00000500000000000000" pitchFamily="2" charset="0"/>
            </a:rPr>
            <a:t> behavior before and after adding memory to evaluate improvements in context retention.</a:t>
          </a:r>
        </a:p>
      </dsp:txBody>
      <dsp:txXfrm>
        <a:off x="3255738" y="2491001"/>
        <a:ext cx="2959762" cy="1775857"/>
      </dsp:txXfrm>
    </dsp:sp>
    <dsp:sp modelId="{CABE01AB-0897-44D5-BAD5-9561B4E2F1D7}">
      <dsp:nvSpPr>
        <dsp:cNvPr id="0" name=""/>
        <dsp:cNvSpPr/>
      </dsp:nvSpPr>
      <dsp:spPr>
        <a:xfrm>
          <a:off x="6511476" y="2491001"/>
          <a:ext cx="2959762" cy="1775857"/>
        </a:xfrm>
        <a:prstGeom prst="rect">
          <a:avLst/>
        </a:prstGeom>
        <a:solidFill>
          <a:srgbClr val="0C1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Montserrat" panose="00000500000000000000" pitchFamily="2" charset="0"/>
            </a:rPr>
            <a:t>Apply </a:t>
          </a:r>
          <a:r>
            <a:rPr lang="en-US" sz="15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memory-enabled</a:t>
          </a:r>
          <a:r>
            <a:rPr lang="en-US" sz="1500" b="0" kern="1200" dirty="0">
              <a:latin typeface="Montserrat" panose="00000500000000000000" pitchFamily="2" charset="0"/>
            </a:rPr>
            <a:t> agents to a use case (e.g., market research assistant) to handle multi-turn queries more effectively.</a:t>
          </a:r>
        </a:p>
      </dsp:txBody>
      <dsp:txXfrm>
        <a:off x="6511476" y="2491001"/>
        <a:ext cx="2959762" cy="17758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2CC3-B85A-4767-A34B-6455BBF2A20D}">
      <dsp:nvSpPr>
        <dsp:cNvPr id="0" name=""/>
        <dsp:cNvSpPr/>
      </dsp:nvSpPr>
      <dsp:spPr>
        <a:xfrm>
          <a:off x="0" y="419168"/>
          <a:ext cx="2959762" cy="1775857"/>
        </a:xfrm>
        <a:prstGeom prst="rect">
          <a:avLst/>
        </a:prstGeom>
        <a:solidFill>
          <a:srgbClr val="0C1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Montserrat" panose="00000500000000000000" pitchFamily="2" charset="0"/>
            </a:rPr>
            <a:t>Leverage the OpenAI Agents SDK to build an AI agent with existing OpenAI tools such as code interpreter.</a:t>
          </a:r>
          <a:endParaRPr lang="en-US" sz="1500" b="0" kern="1200" dirty="0">
            <a:latin typeface="Montserrat" panose="00000500000000000000" pitchFamily="2" charset="0"/>
          </a:endParaRPr>
        </a:p>
      </dsp:txBody>
      <dsp:txXfrm>
        <a:off x="0" y="419168"/>
        <a:ext cx="2959762" cy="1775857"/>
      </dsp:txXfrm>
    </dsp:sp>
    <dsp:sp modelId="{FD0B09B4-38D1-46ED-A918-B5B2307309C2}">
      <dsp:nvSpPr>
        <dsp:cNvPr id="0" name=""/>
        <dsp:cNvSpPr/>
      </dsp:nvSpPr>
      <dsp:spPr>
        <a:xfrm>
          <a:off x="3255738" y="419168"/>
          <a:ext cx="2959762" cy="1775857"/>
        </a:xfrm>
        <a:prstGeom prst="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Montserrat" panose="00000500000000000000" pitchFamily="2" charset="0"/>
            </a:rPr>
            <a:t>Build AI Agents that can leverage tools that integrate </a:t>
          </a:r>
          <a:r>
            <a:rPr lang="en-US" sz="1500" kern="1200" dirty="0" err="1">
              <a:latin typeface="Montserrat" panose="00000500000000000000" pitchFamily="2" charset="0"/>
            </a:rPr>
            <a:t>Tavily</a:t>
          </a:r>
          <a:r>
            <a:rPr lang="en-US" sz="1500" kern="1200" dirty="0">
              <a:latin typeface="Montserrat" panose="00000500000000000000" pitchFamily="2" charset="0"/>
            </a:rPr>
            <a:t> web search for structured, real-time search results</a:t>
          </a:r>
        </a:p>
      </dsp:txBody>
      <dsp:txXfrm>
        <a:off x="3255738" y="419168"/>
        <a:ext cx="2959762" cy="1775857"/>
      </dsp:txXfrm>
    </dsp:sp>
    <dsp:sp modelId="{CCE66F14-A073-4092-A3C2-B9BEEA90748B}">
      <dsp:nvSpPr>
        <dsp:cNvPr id="0" name=""/>
        <dsp:cNvSpPr/>
      </dsp:nvSpPr>
      <dsp:spPr>
        <a:xfrm>
          <a:off x="6511476" y="419168"/>
          <a:ext cx="2959762" cy="1775857"/>
        </a:xfrm>
        <a:prstGeom prst="rect">
          <a:avLst/>
        </a:prstGeom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Montserrat" panose="00000500000000000000" pitchFamily="2" charset="0"/>
            </a:rPr>
            <a:t>Wrap the search function as a </a:t>
          </a:r>
          <a:r>
            <a:rPr lang="en-US" sz="1500" kern="1200" dirty="0" err="1">
              <a:latin typeface="Montserrat" panose="00000500000000000000" pitchFamily="2" charset="0"/>
            </a:rPr>
            <a:t>FunctionTool</a:t>
          </a:r>
          <a:r>
            <a:rPr lang="en-US" sz="1500" kern="1200" dirty="0">
              <a:latin typeface="Montserrat" panose="00000500000000000000" pitchFamily="2" charset="0"/>
            </a:rPr>
            <a:t> for use within the OpenAI Agents SDK</a:t>
          </a:r>
        </a:p>
      </dsp:txBody>
      <dsp:txXfrm>
        <a:off x="6511476" y="419168"/>
        <a:ext cx="2959762" cy="1775857"/>
      </dsp:txXfrm>
    </dsp:sp>
    <dsp:sp modelId="{1A3055A0-8D0B-4FFA-BC57-2B3C93255868}">
      <dsp:nvSpPr>
        <dsp:cNvPr id="0" name=""/>
        <dsp:cNvSpPr/>
      </dsp:nvSpPr>
      <dsp:spPr>
        <a:xfrm>
          <a:off x="1627869" y="2491001"/>
          <a:ext cx="2959762" cy="1775857"/>
        </a:xfrm>
        <a:prstGeom prst="rect">
          <a:avLst/>
        </a:prstGeom>
        <a:solidFill>
          <a:srgbClr val="11CCD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Montserrat" panose="00000500000000000000" pitchFamily="2" charset="0"/>
            </a:rPr>
            <a:t>Add multi-turn memory so the agent can reason over both past conversation history and fresh search data</a:t>
          </a:r>
        </a:p>
      </dsp:txBody>
      <dsp:txXfrm>
        <a:off x="1627869" y="2491001"/>
        <a:ext cx="2959762" cy="1775857"/>
      </dsp:txXfrm>
    </dsp:sp>
    <dsp:sp modelId="{29306DD0-2C0E-44B4-B29B-868CA6C9CD7E}">
      <dsp:nvSpPr>
        <dsp:cNvPr id="0" name=""/>
        <dsp:cNvSpPr/>
      </dsp:nvSpPr>
      <dsp:spPr>
        <a:xfrm>
          <a:off x="4883607" y="2491001"/>
          <a:ext cx="2959762" cy="1775857"/>
        </a:xfrm>
        <a:prstGeom prst="rect">
          <a:avLst/>
        </a:prstGeom>
        <a:solidFill>
          <a:srgbClr val="0C1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Run a complete agent workflow combining real-time search, memory, and smart decision-making</a:t>
          </a:r>
        </a:p>
      </dsp:txBody>
      <dsp:txXfrm>
        <a:off x="4883607" y="2491001"/>
        <a:ext cx="2959762" cy="1775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6FE9F4AC-9D0F-A74C-51BF-0C291E1C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06550FAD-12DE-E7C5-C0BD-02A2DF919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A69B959E-79BC-11DC-8991-F7CF4DC524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95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08A0CC57-9F94-148F-2222-84E72E27E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10CCD370-4319-8553-B124-1B057F48E4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DE2E2980-4D3B-9DA7-72BF-847F046397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0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8B147129-9CAB-BA5C-5F4A-42F14654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48975081-452B-0A07-8C49-86D61C11F7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13E3E788-84E9-1729-C3F0-8EC8207B7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76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82" y="-1"/>
            <a:ext cx="1219838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134842" y="521528"/>
            <a:ext cx="448334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 AI AGENTS WITH OPENAI AGENTS SDK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42" y="5586363"/>
            <a:ext cx="3856133" cy="106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CE5E097B-7A1E-65D6-44CE-925C46E4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>
            <a:extLst>
              <a:ext uri="{FF2B5EF4-FFF2-40B4-BE49-F238E27FC236}">
                <a16:creationId xmlns:a16="http://schemas.microsoft.com/office/drawing/2014/main" id="{08D323B2-90E0-7A53-93EB-15A162A3CB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82" y="-1"/>
            <a:ext cx="1219838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>
            <a:extLst>
              <a:ext uri="{FF2B5EF4-FFF2-40B4-BE49-F238E27FC236}">
                <a16:creationId xmlns:a16="http://schemas.microsoft.com/office/drawing/2014/main" id="{3ED82599-4263-D808-EEE7-4D6A238F098F}"/>
              </a:ext>
            </a:extLst>
          </p:cNvPr>
          <p:cNvSpPr/>
          <p:nvPr/>
        </p:nvSpPr>
        <p:spPr>
          <a:xfrm>
            <a:off x="134842" y="521528"/>
            <a:ext cx="394270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 AGENTS WITH TOOLS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">
            <a:extLst>
              <a:ext uri="{FF2B5EF4-FFF2-40B4-BE49-F238E27FC236}">
                <a16:creationId xmlns:a16="http://schemas.microsoft.com/office/drawing/2014/main" id="{8FC45441-6433-7838-4905-DBE4DAEC91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42" y="5586363"/>
            <a:ext cx="3856133" cy="1065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595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5396-7480-55E3-56BF-BC6FC4EC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52CB4E-F756-09E2-2FE9-17822EEC2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C49C5A-E66E-98D7-5F81-EBBEE6BE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3A0FC13-E8DD-D177-C327-CF41B0692275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AI Agents with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507DE-7AB9-9186-7366-1850CEDD7F5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B573C6-CB3A-7C88-812E-17DDBAFB5FF5}"/>
              </a:ext>
            </a:extLst>
          </p:cNvPr>
          <p:cNvSpPr txBox="1"/>
          <p:nvPr/>
        </p:nvSpPr>
        <p:spPr>
          <a:xfrm>
            <a:off x="214058" y="863962"/>
            <a:ext cx="11464507" cy="14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In this notebook, we will build AI agents that leverage tools. </a:t>
            </a:r>
          </a:p>
          <a:p>
            <a:r>
              <a:rPr lang="en-US" sz="1800" dirty="0"/>
              <a:t>There are two types of tools: User-defined External tools and OpenAI Built-in Tools.</a:t>
            </a:r>
            <a:endParaRPr lang="en-CA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69AB51-54A8-714B-A7A3-CC3A22F3984B}"/>
              </a:ext>
            </a:extLst>
          </p:cNvPr>
          <p:cNvCxnSpPr>
            <a:cxnSpLocks/>
          </p:cNvCxnSpPr>
          <p:nvPr/>
        </p:nvCxnSpPr>
        <p:spPr>
          <a:xfrm>
            <a:off x="1033332" y="3674797"/>
            <a:ext cx="621706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DDD76F-B6E4-8B12-F685-CE7672668FE2}"/>
              </a:ext>
            </a:extLst>
          </p:cNvPr>
          <p:cNvSpPr txBox="1"/>
          <p:nvPr/>
        </p:nvSpPr>
        <p:spPr>
          <a:xfrm>
            <a:off x="0" y="2434268"/>
            <a:ext cx="161075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Montserrat" panose="00000500000000000000" pitchFamily="2" charset="0"/>
              </a:rPr>
              <a:t>"Get the current price of a Tesla </a:t>
            </a:r>
            <a:r>
              <a:rPr lang="en-US" i="1" dirty="0" err="1">
                <a:latin typeface="Montserrat" panose="00000500000000000000" pitchFamily="2" charset="0"/>
              </a:rPr>
              <a:t>Cybertruck</a:t>
            </a:r>
            <a:r>
              <a:rPr lang="en-US" i="1" dirty="0">
                <a:latin typeface="Montserrat" panose="00000500000000000000" pitchFamily="2" charset="0"/>
              </a:rPr>
              <a:t> in Canada. "</a:t>
            </a:r>
          </a:p>
          <a:p>
            <a:endParaRPr lang="en-US" i="1" dirty="0">
              <a:latin typeface="Montserrat" panose="00000500000000000000" pitchFamily="2" charset="0"/>
            </a:endParaRPr>
          </a:p>
          <a:p>
            <a:r>
              <a:rPr lang="en-US" i="1" dirty="0">
                <a:latin typeface="Montserrat" panose="00000500000000000000" pitchFamily="2" charset="0"/>
              </a:rPr>
              <a:t>"Simulate price changes as import tariffs rise from 5% to 20% using Python"</a:t>
            </a:r>
          </a:p>
          <a:p>
            <a:r>
              <a:rPr lang="en-US" i="1" dirty="0">
                <a:latin typeface="Montserrat" panose="00000500000000000000" pitchFamily="2" charset="0"/>
              </a:rPr>
              <a:t>    </a:t>
            </a:r>
            <a:endParaRPr lang="en-CA" sz="1100" i="1" dirty="0">
              <a:latin typeface="Montserrat" panose="00000500000000000000" pitchFamily="2" charset="0"/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9325F5C-331E-1179-B058-102CBDAFEAE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62603" y="2525531"/>
            <a:ext cx="1226688" cy="2475960"/>
          </a:xfrm>
          <a:prstGeom prst="curvedConnector2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DF417A1D-183D-87EC-E336-9409A669E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29" y="4579948"/>
            <a:ext cx="1494841" cy="149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24666E-33D4-1952-91F9-84E907A74FE9}"/>
              </a:ext>
            </a:extLst>
          </p:cNvPr>
          <p:cNvSpPr txBox="1"/>
          <p:nvPr/>
        </p:nvSpPr>
        <p:spPr>
          <a:xfrm>
            <a:off x="5275211" y="4304563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Tools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B6AD3D7-F4C0-49DF-9EE0-0D35DD9AB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1028" name="Picture 4" descr="ChatGPT Logo transparent PNG - StickPNG">
            <a:extLst>
              <a:ext uri="{FF2B5EF4-FFF2-40B4-BE49-F238E27FC236}">
                <a16:creationId xmlns:a16="http://schemas.microsoft.com/office/drawing/2014/main" id="{5A122A31-B939-FF32-FABA-F560B2F3F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10" y="2286607"/>
            <a:ext cx="679590" cy="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CDE519-A4FA-E275-54EF-2938056750BF}"/>
              </a:ext>
            </a:extLst>
          </p:cNvPr>
          <p:cNvSpPr/>
          <p:nvPr/>
        </p:nvSpPr>
        <p:spPr>
          <a:xfrm>
            <a:off x="1715995" y="2139596"/>
            <a:ext cx="6764525" cy="407365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D3E4AB-F159-D650-EC2F-1B089D23CC9F}"/>
              </a:ext>
            </a:extLst>
          </p:cNvPr>
          <p:cNvSpPr txBox="1"/>
          <p:nvPr/>
        </p:nvSpPr>
        <p:spPr>
          <a:xfrm>
            <a:off x="1798911" y="2291757"/>
            <a:ext cx="168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Montserrat" panose="00000500000000000000" pitchFamily="2" charset="0"/>
              </a:rPr>
              <a:t>AI Agent</a:t>
            </a:r>
            <a:endParaRPr lang="en-CA" sz="1400" b="1" dirty="0">
              <a:latin typeface="Montserrat" panose="000005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0D61AC-03BC-7859-5878-A86EB7CA66B8}"/>
              </a:ext>
            </a:extLst>
          </p:cNvPr>
          <p:cNvCxnSpPr>
            <a:cxnSpLocks/>
          </p:cNvCxnSpPr>
          <p:nvPr/>
        </p:nvCxnSpPr>
        <p:spPr>
          <a:xfrm>
            <a:off x="8586323" y="3674797"/>
            <a:ext cx="540151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AE5921-C94C-F775-47A3-F3753078C2C5}"/>
              </a:ext>
            </a:extLst>
          </p:cNvPr>
          <p:cNvSpPr txBox="1"/>
          <p:nvPr/>
        </p:nvSpPr>
        <p:spPr>
          <a:xfrm>
            <a:off x="2930865" y="4476259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Memory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C4999E-4A78-4EB9-5237-7642D65A3229}"/>
              </a:ext>
            </a:extLst>
          </p:cNvPr>
          <p:cNvCxnSpPr>
            <a:cxnSpLocks/>
          </p:cNvCxnSpPr>
          <p:nvPr/>
        </p:nvCxnSpPr>
        <p:spPr>
          <a:xfrm>
            <a:off x="3640926" y="3859029"/>
            <a:ext cx="0" cy="720919"/>
          </a:xfrm>
          <a:prstGeom prst="line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8" descr="Generated image">
            <a:extLst>
              <a:ext uri="{FF2B5EF4-FFF2-40B4-BE49-F238E27FC236}">
                <a16:creationId xmlns:a16="http://schemas.microsoft.com/office/drawing/2014/main" id="{B35E2D2B-85F9-3191-108A-AA589CB54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1" r="-3316" b="13114"/>
          <a:stretch>
            <a:fillRect/>
          </a:stretch>
        </p:blipFill>
        <p:spPr bwMode="auto">
          <a:xfrm>
            <a:off x="2818551" y="4848099"/>
            <a:ext cx="1664852" cy="122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E3D86F-CC67-6F25-6939-E39DFA50A1F1}"/>
              </a:ext>
            </a:extLst>
          </p:cNvPr>
          <p:cNvSpPr/>
          <p:nvPr/>
        </p:nvSpPr>
        <p:spPr>
          <a:xfrm>
            <a:off x="2591393" y="3056515"/>
            <a:ext cx="2219851" cy="1057127"/>
          </a:xfrm>
          <a:prstGeom prst="round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i="1" dirty="0">
                <a:latin typeface="Montserrat" panose="00000500000000000000" pitchFamily="2" charset="0"/>
              </a:rPr>
              <a:t>LLM</a:t>
            </a:r>
            <a:endParaRPr lang="en-CA" sz="3200" i="1" dirty="0">
              <a:latin typeface="Montserrat" panose="000005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A2F9370-82B0-50CE-4768-8868C409BF8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7874" y="2601809"/>
            <a:ext cx="2365507" cy="952929"/>
          </a:xfrm>
          <a:prstGeom prst="rect">
            <a:avLst/>
          </a:prstGeom>
        </p:spPr>
      </p:pic>
      <p:pic>
        <p:nvPicPr>
          <p:cNvPr id="26" name="Picture 2" descr="Python - Wikiversity">
            <a:extLst>
              <a:ext uri="{FF2B5EF4-FFF2-40B4-BE49-F238E27FC236}">
                <a16:creationId xmlns:a16="http://schemas.microsoft.com/office/drawing/2014/main" id="{0BDFFA3A-E720-2EFC-7221-6114412EC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413" y="3815257"/>
            <a:ext cx="1004069" cy="100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935601D-69B9-6B38-D5D9-1FA6E45B32A0}"/>
              </a:ext>
            </a:extLst>
          </p:cNvPr>
          <p:cNvSpPr txBox="1"/>
          <p:nvPr/>
        </p:nvSpPr>
        <p:spPr>
          <a:xfrm>
            <a:off x="5371444" y="2276370"/>
            <a:ext cx="289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Web Search Tool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5746E-C241-93F7-35BD-F8857ECD4012}"/>
              </a:ext>
            </a:extLst>
          </p:cNvPr>
          <p:cNvSpPr txBox="1"/>
          <p:nvPr/>
        </p:nvSpPr>
        <p:spPr>
          <a:xfrm>
            <a:off x="5457081" y="3399787"/>
            <a:ext cx="284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Code Interpreter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6F4ADD-A345-CC59-FA41-EC793DAA8D48}"/>
              </a:ext>
            </a:extLst>
          </p:cNvPr>
          <p:cNvSpPr txBox="1"/>
          <p:nvPr/>
        </p:nvSpPr>
        <p:spPr>
          <a:xfrm>
            <a:off x="8659981" y="1783932"/>
            <a:ext cx="32389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i="1">
                <a:latin typeface="Montserrat" panose="00000500000000000000" pitchFamily="2" charset="0"/>
              </a:defRPr>
            </a:lvl1pPr>
          </a:lstStyle>
          <a:p>
            <a:r>
              <a:rPr lang="en-US" sz="1400" dirty="0"/>
              <a:t>The current prices of </a:t>
            </a:r>
            <a:r>
              <a:rPr lang="en-US" sz="1400" dirty="0" err="1"/>
              <a:t>Cybertruck</a:t>
            </a:r>
            <a:r>
              <a:rPr lang="en-US" sz="1400" dirty="0"/>
              <a:t>:</a:t>
            </a:r>
          </a:p>
          <a:p>
            <a:r>
              <a:rPr lang="en-US" sz="1400" dirty="0"/>
              <a:t>Dual-Motor AWD: CAD 137,990</a:t>
            </a:r>
          </a:p>
          <a:p>
            <a:endParaRPr lang="en-US" sz="1400" dirty="0"/>
          </a:p>
          <a:p>
            <a:r>
              <a:rPr lang="en-US" sz="1400" i="0" dirty="0"/>
              <a:t>At 5% tariff, price: CAD 144,889.5</a:t>
            </a:r>
          </a:p>
          <a:p>
            <a:r>
              <a:rPr lang="en-US" sz="1400" i="0" dirty="0"/>
              <a:t>At 10% tariff, price: CAD 151,789.0</a:t>
            </a:r>
          </a:p>
          <a:p>
            <a:r>
              <a:rPr lang="en-US" sz="1400" i="0" dirty="0"/>
              <a:t>At 15% tariff, price: CAD 158,688.5</a:t>
            </a:r>
          </a:p>
          <a:p>
            <a:r>
              <a:rPr lang="en-US" sz="1400" i="0" dirty="0"/>
              <a:t>At 20% tariff, price: CAD 165,588.0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472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 animBg="1"/>
      <p:bldP spid="20" grpId="0"/>
      <p:bldP spid="19" grpId="0"/>
      <p:bldP spid="2" grpId="0" animBg="1"/>
      <p:bldP spid="27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D95F-967C-BC5C-2CC8-DE08BC32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290349-93C3-EFE9-5084-A77DE533E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CBC4D2-F7DD-7279-674F-6A37B433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D8F494D-F6A8-EB30-4197-B0D7FDDF472A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Learning 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9CA3D-6391-FC15-2FAF-0B7797999AAC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934BFC0-825C-C909-5F4E-E83AD91E1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130774"/>
              </p:ext>
            </p:extLst>
          </p:nvPr>
        </p:nvGraphicFramePr>
        <p:xfrm>
          <a:off x="403666" y="907669"/>
          <a:ext cx="9471239" cy="4686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D56B67D-DFED-156E-9EC9-CE8443A7EF1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82214" y="658766"/>
            <a:ext cx="1853533" cy="1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4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052CC3-B85A-4767-A34B-6455BBF2A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2052CC3-B85A-4767-A34B-6455BBF2A2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B09B4-38D1-46ED-A918-B5B230730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D0B09B4-38D1-46ED-A918-B5B230730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E66F14-A073-4092-A3C2-B9BEEA9074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CCE66F14-A073-4092-A3C2-B9BEEA9074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3055A0-8D0B-4FFA-BC57-2B3C932558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1A3055A0-8D0B-4FFA-BC57-2B3C932558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306DD0-2C0E-44B4-B29B-868CA6C9C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29306DD0-2C0E-44B4-B29B-868CA6C9CD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6990" y="1992488"/>
            <a:ext cx="5198017" cy="143651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1"/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767A4EED-7902-1F8D-BF3D-42FB033E1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>
            <a:extLst>
              <a:ext uri="{FF2B5EF4-FFF2-40B4-BE49-F238E27FC236}">
                <a16:creationId xmlns:a16="http://schemas.microsoft.com/office/drawing/2014/main" id="{050023BA-076B-110F-8D29-CFA9762DFA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82" y="-1"/>
            <a:ext cx="1219838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>
            <a:extLst>
              <a:ext uri="{FF2B5EF4-FFF2-40B4-BE49-F238E27FC236}">
                <a16:creationId xmlns:a16="http://schemas.microsoft.com/office/drawing/2014/main" id="{0BD46059-387B-A968-78AE-B0417BE85839}"/>
              </a:ext>
            </a:extLst>
          </p:cNvPr>
          <p:cNvSpPr/>
          <p:nvPr/>
        </p:nvSpPr>
        <p:spPr>
          <a:xfrm>
            <a:off x="134842" y="521528"/>
            <a:ext cx="3942705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 A SIMPLE AI AGENT WITH OPENAI AGENT SDK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">
            <a:extLst>
              <a:ext uri="{FF2B5EF4-FFF2-40B4-BE49-F238E27FC236}">
                <a16:creationId xmlns:a16="http://schemas.microsoft.com/office/drawing/2014/main" id="{4ADBB608-64EE-D11B-BC9C-CFB29B6C38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42" y="5586363"/>
            <a:ext cx="3856133" cy="1065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31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2CFA2-BD2E-F57F-DD51-64E5B97F0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925F58-B47E-35F2-1DBC-DFBA0F57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25897-584C-BF0A-E016-C5F9FC57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5CA6914-B647-93F3-7930-94E5E59C7EBD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is an AI Agent?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18C1E-20E7-4595-F6EA-CD0425805354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7605B-DCA1-EE8B-9853-0A9AA10F57C4}"/>
              </a:ext>
            </a:extLst>
          </p:cNvPr>
          <p:cNvSpPr txBox="1"/>
          <p:nvPr/>
        </p:nvSpPr>
        <p:spPr>
          <a:xfrm>
            <a:off x="214058" y="863962"/>
            <a:ext cx="11464507" cy="14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AI agents are systems, often powered by large language models (LLMs) like GPT-5 that can take goals you give them, decide how to achieve those goals, and then act using various tools, often without constant human guidance.</a:t>
            </a:r>
            <a:endParaRPr lang="en-CA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DF6A16-473F-E320-B60D-26160CD07E9C}"/>
              </a:ext>
            </a:extLst>
          </p:cNvPr>
          <p:cNvCxnSpPr>
            <a:cxnSpLocks/>
          </p:cNvCxnSpPr>
          <p:nvPr/>
        </p:nvCxnSpPr>
        <p:spPr>
          <a:xfrm>
            <a:off x="1401704" y="3674797"/>
            <a:ext cx="621706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2E4BC8-F687-B56B-9A81-1AFBBBDE2B21}"/>
              </a:ext>
            </a:extLst>
          </p:cNvPr>
          <p:cNvSpPr txBox="1"/>
          <p:nvPr/>
        </p:nvSpPr>
        <p:spPr>
          <a:xfrm>
            <a:off x="46718" y="2880900"/>
            <a:ext cx="1567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i="1" dirty="0">
                <a:latin typeface="Montserrat" panose="00000500000000000000" pitchFamily="2" charset="0"/>
              </a:rPr>
              <a:t>Book a Flight from Toronto to NYC Next Week</a:t>
            </a:r>
            <a:endParaRPr lang="en-CA" i="1" dirty="0"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0594D-C99A-E7B7-AE99-51FD810D18F1}"/>
              </a:ext>
            </a:extLst>
          </p:cNvPr>
          <p:cNvSpPr txBox="1"/>
          <p:nvPr/>
        </p:nvSpPr>
        <p:spPr>
          <a:xfrm>
            <a:off x="2095614" y="4247895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Planning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16CAE-A92A-38D2-60A0-9246A646B206}"/>
              </a:ext>
            </a:extLst>
          </p:cNvPr>
          <p:cNvSpPr txBox="1"/>
          <p:nvPr/>
        </p:nvSpPr>
        <p:spPr>
          <a:xfrm>
            <a:off x="4252574" y="4623932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Memory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0409018-503A-CDDC-ADD6-3CC3815FF3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17682" y="3387166"/>
            <a:ext cx="1834309" cy="995506"/>
          </a:xfrm>
          <a:prstGeom prst="curvedConnector2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21A0692-9FC6-2BE1-9748-ECCCCEE70F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53071" y="2614067"/>
            <a:ext cx="1226688" cy="2475960"/>
          </a:xfrm>
          <a:prstGeom prst="curvedConnector2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6EF781-29A8-E841-8119-04E2EB6607C7}"/>
              </a:ext>
            </a:extLst>
          </p:cNvPr>
          <p:cNvCxnSpPr>
            <a:cxnSpLocks/>
          </p:cNvCxnSpPr>
          <p:nvPr/>
        </p:nvCxnSpPr>
        <p:spPr>
          <a:xfrm>
            <a:off x="4927741" y="3966777"/>
            <a:ext cx="0" cy="720919"/>
          </a:xfrm>
          <a:prstGeom prst="line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BE7BE27C-5A89-9441-7A66-A915E4EC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97" y="4668484"/>
            <a:ext cx="1494841" cy="149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nerated image">
            <a:extLst>
              <a:ext uri="{FF2B5EF4-FFF2-40B4-BE49-F238E27FC236}">
                <a16:creationId xmlns:a16="http://schemas.microsoft.com/office/drawing/2014/main" id="{A75BC8F7-C6F8-3558-C156-74D540EA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636" y="4761935"/>
            <a:ext cx="1611418" cy="161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DB09F3-A1C2-7DFA-EC3C-976952B73547}"/>
              </a:ext>
            </a:extLst>
          </p:cNvPr>
          <p:cNvSpPr/>
          <p:nvPr/>
        </p:nvSpPr>
        <p:spPr>
          <a:xfrm>
            <a:off x="3781861" y="3145051"/>
            <a:ext cx="2219851" cy="1057127"/>
          </a:xfrm>
          <a:prstGeom prst="round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i="1" dirty="0">
                <a:latin typeface="Montserrat" panose="00000500000000000000" pitchFamily="2" charset="0"/>
              </a:rPr>
              <a:t>LLM</a:t>
            </a:r>
            <a:endParaRPr lang="en-CA" sz="3200" i="1" dirty="0"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D6759-4768-D13E-8AEB-85B2BCDB8552}"/>
              </a:ext>
            </a:extLst>
          </p:cNvPr>
          <p:cNvSpPr txBox="1"/>
          <p:nvPr/>
        </p:nvSpPr>
        <p:spPr>
          <a:xfrm>
            <a:off x="6465679" y="439309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Tools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51D7F6F-2188-D8B3-A493-C1E31DA1F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1028" name="Picture 4" descr="ChatGPT Logo transparent PNG - StickPNG">
            <a:extLst>
              <a:ext uri="{FF2B5EF4-FFF2-40B4-BE49-F238E27FC236}">
                <a16:creationId xmlns:a16="http://schemas.microsoft.com/office/drawing/2014/main" id="{BDA40C4D-D54D-6AAE-6B3A-1060CFEE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599" y="2369475"/>
            <a:ext cx="679590" cy="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ctangle gemini google icon symbol logo 55687055 PNG">
            <a:extLst>
              <a:ext uri="{FF2B5EF4-FFF2-40B4-BE49-F238E27FC236}">
                <a16:creationId xmlns:a16="http://schemas.microsoft.com/office/drawing/2014/main" id="{F80D7EA0-2285-BE67-D63F-229AD564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42" y="2152022"/>
            <a:ext cx="1035871" cy="103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lama 2 Model Details">
            <a:extLst>
              <a:ext uri="{FF2B5EF4-FFF2-40B4-BE49-F238E27FC236}">
                <a16:creationId xmlns:a16="http://schemas.microsoft.com/office/drawing/2014/main" id="{2C47A983-52C5-70A2-7BF3-40D5BAE05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7" t="21103" r="13729" b="28097"/>
          <a:stretch>
            <a:fillRect/>
          </a:stretch>
        </p:blipFill>
        <p:spPr bwMode="auto">
          <a:xfrm>
            <a:off x="3798505" y="2248415"/>
            <a:ext cx="635552" cy="8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34373B8-8888-A3AC-22FB-51629C758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81" y="4612329"/>
            <a:ext cx="1309568" cy="130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686B3C-33D5-E67D-3B0F-10A545561892}"/>
              </a:ext>
            </a:extLst>
          </p:cNvPr>
          <p:cNvSpPr/>
          <p:nvPr/>
        </p:nvSpPr>
        <p:spPr>
          <a:xfrm>
            <a:off x="2102477" y="2139596"/>
            <a:ext cx="6855768" cy="407365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A97A3-739B-CBA1-53FF-4AC6F09A15F4}"/>
              </a:ext>
            </a:extLst>
          </p:cNvPr>
          <p:cNvSpPr txBox="1"/>
          <p:nvPr/>
        </p:nvSpPr>
        <p:spPr>
          <a:xfrm>
            <a:off x="2430222" y="1665692"/>
            <a:ext cx="168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Montserrat" panose="00000500000000000000" pitchFamily="2" charset="0"/>
              </a:rPr>
              <a:t>AI Agent</a:t>
            </a:r>
            <a:endParaRPr lang="en-CA" sz="1400" b="1" dirty="0">
              <a:latin typeface="Montserrat" panose="00000500000000000000" pitchFamily="2" charset="0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935D5F1D-C35C-94E3-6EF2-7AC1EFA2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887" y="2890048"/>
            <a:ext cx="2235773" cy="14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081E38-B172-DF95-0DFE-765D738F5CFC}"/>
              </a:ext>
            </a:extLst>
          </p:cNvPr>
          <p:cNvCxnSpPr>
            <a:cxnSpLocks/>
          </p:cNvCxnSpPr>
          <p:nvPr/>
        </p:nvCxnSpPr>
        <p:spPr>
          <a:xfrm>
            <a:off x="9060456" y="3635306"/>
            <a:ext cx="540151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561F6F-7AE8-1EEF-4B9D-1AF609310413}"/>
              </a:ext>
            </a:extLst>
          </p:cNvPr>
          <p:cNvSpPr txBox="1"/>
          <p:nvPr/>
        </p:nvSpPr>
        <p:spPr>
          <a:xfrm>
            <a:off x="7038842" y="2238246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Guardrails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3027D-152D-62F7-3153-E784F29D5946}"/>
              </a:ext>
            </a:extLst>
          </p:cNvPr>
          <p:cNvSpPr txBox="1"/>
          <p:nvPr/>
        </p:nvSpPr>
        <p:spPr>
          <a:xfrm>
            <a:off x="7148479" y="349768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Handoffs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62687-5D2E-23DA-BC4B-FA8E94BE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01" y="2603861"/>
            <a:ext cx="808364" cy="8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5794D69C-956B-2D1C-A897-32EF2B83E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EFDFB"/>
              </a:clrFrom>
              <a:clrTo>
                <a:srgbClr val="FE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01" y="3846787"/>
            <a:ext cx="787278" cy="78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33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2" grpId="0" animBg="1"/>
      <p:bldP spid="15" grpId="0"/>
      <p:bldP spid="17" grpId="0" animBg="1"/>
      <p:bldP spid="20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2C33-2950-77C4-C94F-D92CA0A7E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E8E1A9-F01C-5170-D08B-D606BC9AD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54C2F-92FE-39C0-A4E6-223734CBD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1156910A-A01C-3C14-6DEE-AF75A5370BA7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Project Overview: Build our first AI Agent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0787D-0A32-4653-8A92-EBEAD733B85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C6048A-1E4A-13EE-5E8A-C57EE7DB9EFD}"/>
              </a:ext>
            </a:extLst>
          </p:cNvPr>
          <p:cNvSpPr txBox="1"/>
          <p:nvPr/>
        </p:nvSpPr>
        <p:spPr>
          <a:xfrm>
            <a:off x="87060" y="966917"/>
            <a:ext cx="12038006" cy="14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We’ll create a fact-checker AI Agent that evaluates a statement and verifies its accuracy.</a:t>
            </a:r>
          </a:p>
          <a:p>
            <a:r>
              <a:rPr lang="en-US" sz="1800" dirty="0"/>
              <a:t>This version has no memory, tools, planning, or guardrails — essentially the same as a direct LLM call.</a:t>
            </a:r>
            <a:endParaRPr lang="en-CA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ED80D3-2262-C90C-C5FA-C87F16D1CE5C}"/>
              </a:ext>
            </a:extLst>
          </p:cNvPr>
          <p:cNvCxnSpPr>
            <a:cxnSpLocks/>
          </p:cNvCxnSpPr>
          <p:nvPr/>
        </p:nvCxnSpPr>
        <p:spPr>
          <a:xfrm>
            <a:off x="1569044" y="3756077"/>
            <a:ext cx="621706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8285F-1260-A938-1531-5DAA88BE7900}"/>
              </a:ext>
            </a:extLst>
          </p:cNvPr>
          <p:cNvSpPr txBox="1"/>
          <p:nvPr/>
        </p:nvSpPr>
        <p:spPr>
          <a:xfrm>
            <a:off x="214058" y="2962180"/>
            <a:ext cx="1567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Montserrat" panose="00000500000000000000" pitchFamily="2" charset="0"/>
              </a:rPr>
              <a:t>"The Great Wall of China is visible from space with the naked eye."</a:t>
            </a:r>
            <a:endParaRPr lang="en-CA" i="1" dirty="0">
              <a:latin typeface="Montserrat" panose="000005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969E55-5A28-A9E9-C02D-8736E75C0CED}"/>
              </a:ext>
            </a:extLst>
          </p:cNvPr>
          <p:cNvSpPr/>
          <p:nvPr/>
        </p:nvSpPr>
        <p:spPr>
          <a:xfrm>
            <a:off x="3949201" y="3226331"/>
            <a:ext cx="2219851" cy="1057127"/>
          </a:xfrm>
          <a:prstGeom prst="round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i="1" dirty="0">
                <a:latin typeface="Montserrat" panose="00000500000000000000" pitchFamily="2" charset="0"/>
              </a:rPr>
              <a:t>LLM</a:t>
            </a:r>
            <a:endParaRPr lang="en-CA" sz="3200" i="1" dirty="0"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1EF922A-DA8E-733C-EEE2-54885EDE0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1028" name="Picture 4" descr="ChatGPT Logo transparent PNG - StickPNG">
            <a:extLst>
              <a:ext uri="{FF2B5EF4-FFF2-40B4-BE49-F238E27FC236}">
                <a16:creationId xmlns:a16="http://schemas.microsoft.com/office/drawing/2014/main" id="{0F7A2188-FE5F-D27E-7B2E-A0E92057D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939" y="2450755"/>
            <a:ext cx="679590" cy="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9D217D-738F-2DDD-1149-26C120D05F9A}"/>
              </a:ext>
            </a:extLst>
          </p:cNvPr>
          <p:cNvSpPr/>
          <p:nvPr/>
        </p:nvSpPr>
        <p:spPr>
          <a:xfrm>
            <a:off x="2269817" y="2220876"/>
            <a:ext cx="5833770" cy="328584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A029C6-B726-2DEE-B5D4-C7377D4CE1F5}"/>
              </a:ext>
            </a:extLst>
          </p:cNvPr>
          <p:cNvSpPr txBox="1"/>
          <p:nvPr/>
        </p:nvSpPr>
        <p:spPr>
          <a:xfrm>
            <a:off x="2414682" y="2333456"/>
            <a:ext cx="168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Montserrat" panose="00000500000000000000" pitchFamily="2" charset="0"/>
              </a:rPr>
              <a:t>AI Agent</a:t>
            </a:r>
            <a:endParaRPr lang="en-CA" sz="1400" b="1" dirty="0">
              <a:latin typeface="Montserrat" panose="000005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6A9A7E-75FA-30C3-D458-E46FE16172E9}"/>
              </a:ext>
            </a:extLst>
          </p:cNvPr>
          <p:cNvCxnSpPr>
            <a:cxnSpLocks/>
          </p:cNvCxnSpPr>
          <p:nvPr/>
        </p:nvCxnSpPr>
        <p:spPr>
          <a:xfrm>
            <a:off x="8205023" y="3756077"/>
            <a:ext cx="540151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A16B91-D5EB-A3EB-6C7C-C6F9B0FFCE0C}"/>
              </a:ext>
            </a:extLst>
          </p:cNvPr>
          <p:cNvSpPr txBox="1"/>
          <p:nvPr/>
        </p:nvSpPr>
        <p:spPr>
          <a:xfrm>
            <a:off x="8928987" y="2462232"/>
            <a:ext cx="3100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i="1"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❌ FALSE: The Great Wall of China is generally not visible from space with the naked eye due to its narrow width and natural coloration blending with the surrounding terrain.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94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7" grpId="0" animBg="1"/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259A-CD2C-0446-CFDB-7C77F895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3B532-B70B-27B1-177A-CB748A1A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B8891-9091-D8AE-274C-311260BA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ED59B6F3-FE94-D3AD-FBDF-FCCA6423DC88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Learning 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16CE7-2A01-E640-0FE1-E69B0F92F97D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73C611-BA6D-FC93-DE06-38892BF0D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853365"/>
              </p:ext>
            </p:extLst>
          </p:nvPr>
        </p:nvGraphicFramePr>
        <p:xfrm>
          <a:off x="154722" y="1327784"/>
          <a:ext cx="9471239" cy="4686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D0D5BC5-AA51-6124-3A42-ADDC656CF4D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82214" y="658766"/>
            <a:ext cx="1853533" cy="1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3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147124-3C63-4A4D-8C9B-C522176F0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D9147124-3C63-4A4D-8C9B-C522176F0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CF40BDF-12E5-45F0-B713-B7958A059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5CF40BDF-12E5-45F0-B713-B7958A059B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EE6DCB3-9A2E-4206-AF14-0D12CC371E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2EE6DCB3-9A2E-4206-AF14-0D12CC371E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DBE3AED-EE43-4D3C-AF33-7339630FB4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0DBE3AED-EE43-4D3C-AF33-7339630FB4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B8F72E-2AD2-416C-A748-F404944F5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02B8F72E-2AD2-416C-A748-F404944F5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D6971-7BD5-6E22-DF3D-E7EDCCF0D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831AE2-B350-CC8D-E298-1AAA611C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F8267A-B817-F697-7E5E-229925F7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C517F12-E9DE-419F-4FC4-2B20CE54B453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Prompt Components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56E24-AAF7-E9CF-040B-E405D8ED1616}"/>
              </a:ext>
            </a:extLst>
          </p:cNvPr>
          <p:cNvSpPr txBox="1"/>
          <p:nvPr/>
        </p:nvSpPr>
        <p:spPr>
          <a:xfrm rot="5400000">
            <a:off x="9505627" y="3450945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EBC69-DF22-0171-2DC8-CE15CA8C7CF2}"/>
              </a:ext>
            </a:extLst>
          </p:cNvPr>
          <p:cNvSpPr txBox="1"/>
          <p:nvPr/>
        </p:nvSpPr>
        <p:spPr>
          <a:xfrm>
            <a:off x="4862503" y="1146185"/>
            <a:ext cx="9036501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en-US" sz="1700" b="1" dirty="0">
                <a:solidFill>
                  <a:srgbClr val="0C1752"/>
                </a:solidFill>
                <a:latin typeface="Montserrat" panose="00000500000000000000" pitchFamily="2" charset="0"/>
              </a:rPr>
              <a:t>Assume that you are an expert financial analyst </a:t>
            </a: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r>
              <a:rPr lang="en-US" sz="1700" b="1" dirty="0">
                <a:solidFill>
                  <a:srgbClr val="0C1752"/>
                </a:solidFill>
                <a:latin typeface="Montserrat" panose="00000500000000000000" pitchFamily="2" charset="0"/>
              </a:rPr>
              <a:t>Classify the following text as positive, neutral, or negative </a:t>
            </a: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r>
              <a:rPr lang="en-US" sz="1700" b="1" dirty="0">
                <a:solidFill>
                  <a:srgbClr val="0C1752"/>
                </a:solidFill>
                <a:latin typeface="Montserrat" panose="00000500000000000000" pitchFamily="2" charset="0"/>
              </a:rPr>
              <a:t>Text: “Apple stock increased by 2% in today's trading session”</a:t>
            </a: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r>
              <a:rPr lang="en-US" sz="1700" b="1" dirty="0">
                <a:solidFill>
                  <a:srgbClr val="0C1752"/>
                </a:solidFill>
                <a:latin typeface="Montserrat" panose="00000500000000000000" pitchFamily="2" charset="0"/>
              </a:rPr>
              <a:t>Sentiment:</a:t>
            </a: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endParaRPr lang="en-US" sz="1700" b="1" dirty="0">
              <a:solidFill>
                <a:srgbClr val="0C1752"/>
              </a:solidFill>
              <a:latin typeface="Montserrat" panose="00000500000000000000" pitchFamily="2" charset="0"/>
            </a:endParaRPr>
          </a:p>
          <a:p>
            <a:pPr defTabSz="914446"/>
            <a:r>
              <a:rPr lang="en-US" sz="1700" b="1" dirty="0">
                <a:solidFill>
                  <a:srgbClr val="0C1752"/>
                </a:solidFill>
                <a:latin typeface="Montserrat" panose="00000500000000000000" pitchFamily="2" charset="0"/>
              </a:rPr>
              <a:t> </a:t>
            </a:r>
          </a:p>
          <a:p>
            <a:pPr defTabSz="914446"/>
            <a:endParaRPr lang="en-US" sz="1700" dirty="0">
              <a:solidFill>
                <a:srgbClr val="0C1752"/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9BB976-F224-F9BD-464A-597AA196D487}"/>
              </a:ext>
            </a:extLst>
          </p:cNvPr>
          <p:cNvSpPr txBox="1"/>
          <p:nvPr/>
        </p:nvSpPr>
        <p:spPr>
          <a:xfrm>
            <a:off x="6733067" y="2677009"/>
            <a:ext cx="4446811" cy="4719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 algn="ctr" defTabSz="609585">
              <a:spcBef>
                <a:spcPct val="20000"/>
              </a:spcBef>
              <a:buFont typeface="Arial"/>
              <a:buNone/>
              <a:defRPr sz="1600" b="1">
                <a:solidFill>
                  <a:srgbClr val="062E6D"/>
                </a:solidFill>
                <a:latin typeface="Cambria Math" panose="02040503050406030204" pitchFamily="18" charset="0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2133"/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2133"/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133"/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133"/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defTabSz="406410"/>
            <a:endParaRPr lang="en-US" dirty="0">
              <a:solidFill>
                <a:srgbClr val="017ACD"/>
              </a:solidFill>
              <a:latin typeface="Montserrat" panose="000005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922287-A721-7CA9-BA44-C8D32C8A4CD6}"/>
              </a:ext>
            </a:extLst>
          </p:cNvPr>
          <p:cNvSpPr txBox="1"/>
          <p:nvPr/>
        </p:nvSpPr>
        <p:spPr>
          <a:xfrm>
            <a:off x="8409052" y="1684050"/>
            <a:ext cx="11368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/>
            <a:r>
              <a:rPr lang="en-US" sz="1867" i="1" dirty="0">
                <a:solidFill>
                  <a:srgbClr val="D56E48"/>
                </a:solidFill>
                <a:latin typeface="Montserrat" panose="00000500000000000000" pitchFamily="2" charset="0"/>
              </a:rPr>
              <a:t>Context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5F6A14-67E8-65F2-5116-71FCFB5B8971}"/>
              </a:ext>
            </a:extLst>
          </p:cNvPr>
          <p:cNvSpPr txBox="1"/>
          <p:nvPr/>
        </p:nvSpPr>
        <p:spPr>
          <a:xfrm>
            <a:off x="6363765" y="2743230"/>
            <a:ext cx="150073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/>
            <a:r>
              <a:rPr lang="en-US" sz="1867" i="1" dirty="0">
                <a:solidFill>
                  <a:srgbClr val="D56E48"/>
                </a:solidFill>
                <a:latin typeface="Montserrat" panose="00000500000000000000" pitchFamily="2" charset="0"/>
              </a:rPr>
              <a:t>Instruction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29A758-964D-6060-8C21-9CB048C9D375}"/>
              </a:ext>
            </a:extLst>
          </p:cNvPr>
          <p:cNvSpPr txBox="1"/>
          <p:nvPr/>
        </p:nvSpPr>
        <p:spPr>
          <a:xfrm>
            <a:off x="8399251" y="3796504"/>
            <a:ext cx="152157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/>
            <a:r>
              <a:rPr lang="en-US" sz="1867" i="1" dirty="0">
                <a:solidFill>
                  <a:srgbClr val="D56E48"/>
                </a:solidFill>
                <a:latin typeface="Montserrat" panose="00000500000000000000" pitchFamily="2" charset="0"/>
              </a:rPr>
              <a:t>Input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104FBC-2960-2EAC-66A7-ACE43CD75800}"/>
              </a:ext>
            </a:extLst>
          </p:cNvPr>
          <p:cNvSpPr txBox="1"/>
          <p:nvPr/>
        </p:nvSpPr>
        <p:spPr>
          <a:xfrm>
            <a:off x="6411678" y="4826003"/>
            <a:ext cx="223009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/>
            <a:r>
              <a:rPr lang="en-US" sz="1867" i="1" dirty="0">
                <a:solidFill>
                  <a:srgbClr val="D56E48"/>
                </a:solidFill>
                <a:latin typeface="Montserrat" panose="00000500000000000000" pitchFamily="2" charset="0"/>
              </a:rPr>
              <a:t>Output Indicator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D92B5FB-3D78-856A-A558-416DA8F1866A}"/>
              </a:ext>
            </a:extLst>
          </p:cNvPr>
          <p:cNvSpPr txBox="1">
            <a:spLocks/>
          </p:cNvSpPr>
          <p:nvPr/>
        </p:nvSpPr>
        <p:spPr>
          <a:xfrm>
            <a:off x="-4755" y="651384"/>
            <a:ext cx="4891221" cy="16330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glow rad="50800">
              <a:schemeClr val="tx1">
                <a:alpha val="5000"/>
              </a:schemeClr>
            </a:glow>
            <a:innerShdw dist="50800" dir="10800000">
              <a:schemeClr val="accent2"/>
            </a:innerShdw>
          </a:effectLst>
        </p:spPr>
        <p:txBody>
          <a:bodyPr vert="horz" wrap="square" lIns="365760" tIns="274320" rIns="182880" bIns="2743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630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Montserrat" panose="00000500000000000000" pitchFamily="2" charset="0"/>
              </a:rPr>
              <a:t>Context: </a:t>
            </a:r>
            <a:r>
              <a:rPr lang="en-US" sz="2000" dirty="0">
                <a:solidFill>
                  <a:srgbClr val="000000"/>
                </a:solidFill>
                <a:latin typeface="Montserrat" panose="00000500000000000000" pitchFamily="2" charset="0"/>
              </a:rPr>
              <a:t>background knowledge to help the model understand the domain.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5A657087-C8C0-0CD7-73B2-9CB892A1121E}"/>
              </a:ext>
            </a:extLst>
          </p:cNvPr>
          <p:cNvSpPr txBox="1">
            <a:spLocks/>
          </p:cNvSpPr>
          <p:nvPr/>
        </p:nvSpPr>
        <p:spPr>
          <a:xfrm>
            <a:off x="-6129" y="1725714"/>
            <a:ext cx="4891221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glow rad="50800">
              <a:schemeClr val="tx1">
                <a:alpha val="5000"/>
              </a:schemeClr>
            </a:glow>
            <a:innerShdw dist="50800" dir="10800000">
              <a:schemeClr val="accent3"/>
            </a:innerShdw>
          </a:effectLst>
        </p:spPr>
        <p:txBody>
          <a:bodyPr vert="horz" wrap="square" lIns="365760" tIns="274320" rIns="182880" bIns="2743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630">
              <a:spcBef>
                <a:spcPts val="267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Montserrat" panose="00000500000000000000" pitchFamily="2" charset="0"/>
              </a:rPr>
              <a:t>Instruction: </a:t>
            </a:r>
            <a:r>
              <a:rPr lang="en-US" sz="2000" dirty="0">
                <a:solidFill>
                  <a:srgbClr val="000000"/>
                </a:solidFill>
                <a:latin typeface="Montserrat" panose="00000500000000000000" pitchFamily="2" charset="0"/>
              </a:rPr>
              <a:t>A clear statement of the desired goal.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5ABA1B7-19E2-A145-44A4-3D6EC9C7D3C4}"/>
              </a:ext>
            </a:extLst>
          </p:cNvPr>
          <p:cNvSpPr txBox="1">
            <a:spLocks/>
          </p:cNvSpPr>
          <p:nvPr/>
        </p:nvSpPr>
        <p:spPr>
          <a:xfrm>
            <a:off x="-8427" y="2794965"/>
            <a:ext cx="4891221" cy="163301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glow rad="50800">
              <a:schemeClr val="tx1">
                <a:alpha val="5000"/>
              </a:schemeClr>
            </a:glow>
            <a:innerShdw dist="50800" dir="10800000">
              <a:schemeClr val="accent4"/>
            </a:innerShdw>
          </a:effectLst>
        </p:spPr>
        <p:txBody>
          <a:bodyPr vert="horz" wrap="square" lIns="365760" tIns="274320" rIns="182880" bIns="2743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630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Montserrat" panose="00000500000000000000" pitchFamily="2" charset="0"/>
              </a:rPr>
              <a:t>Input Data: </a:t>
            </a:r>
            <a:r>
              <a:rPr lang="en-US" sz="2000" dirty="0">
                <a:solidFill>
                  <a:srgbClr val="000000"/>
                </a:solidFill>
                <a:latin typeface="Montserrat" panose="00000500000000000000" pitchFamily="2" charset="0"/>
              </a:rPr>
              <a:t>The data the model needs to process to produce output.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979358D0-B32D-3DD2-9EA1-5051625EDE8B}"/>
              </a:ext>
            </a:extLst>
          </p:cNvPr>
          <p:cNvSpPr txBox="1">
            <a:spLocks/>
          </p:cNvSpPr>
          <p:nvPr/>
        </p:nvSpPr>
        <p:spPr>
          <a:xfrm>
            <a:off x="-8428" y="3864216"/>
            <a:ext cx="4891221" cy="125867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glow rad="50800">
              <a:schemeClr val="tx1">
                <a:alpha val="5000"/>
              </a:schemeClr>
            </a:glow>
            <a:innerShdw dist="50800" dir="10800000">
              <a:schemeClr val="tx2"/>
            </a:innerShdw>
          </a:effectLst>
        </p:spPr>
        <p:txBody>
          <a:bodyPr vert="horz" wrap="square" lIns="365760" tIns="274320" rIns="182880" bIns="2743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630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Montserrat" panose="00000500000000000000" pitchFamily="2" charset="0"/>
              </a:rPr>
              <a:t>Output Indicator: </a:t>
            </a:r>
            <a:r>
              <a:rPr lang="en-US" sz="2000" dirty="0">
                <a:solidFill>
                  <a:srgbClr val="000000"/>
                </a:solidFill>
                <a:latin typeface="Montserrat" panose="00000500000000000000" pitchFamily="2" charset="0"/>
              </a:rPr>
              <a:t>tells the model the format of the output.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0058166-79A5-51DC-4F51-3F82CFA43ACE}"/>
              </a:ext>
            </a:extLst>
          </p:cNvPr>
          <p:cNvCxnSpPr>
            <a:cxnSpLocks/>
          </p:cNvCxnSpPr>
          <p:nvPr/>
        </p:nvCxnSpPr>
        <p:spPr>
          <a:xfrm>
            <a:off x="7348895" y="1519180"/>
            <a:ext cx="1052655" cy="373985"/>
          </a:xfrm>
          <a:prstGeom prst="bentConnector3">
            <a:avLst>
              <a:gd name="adj1" fmla="val -2046"/>
            </a:avLst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8A4A-5B47-ABC6-BEAF-79FE88CB4CAC}"/>
              </a:ext>
            </a:extLst>
          </p:cNvPr>
          <p:cNvCxnSpPr>
            <a:cxnSpLocks/>
          </p:cNvCxnSpPr>
          <p:nvPr/>
        </p:nvCxnSpPr>
        <p:spPr>
          <a:xfrm>
            <a:off x="5311110" y="2572334"/>
            <a:ext cx="1052655" cy="373985"/>
          </a:xfrm>
          <a:prstGeom prst="bentConnector3">
            <a:avLst>
              <a:gd name="adj1" fmla="val -2046"/>
            </a:avLst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3E79204-107F-82A3-F613-43058C365F48}"/>
              </a:ext>
            </a:extLst>
          </p:cNvPr>
          <p:cNvCxnSpPr>
            <a:cxnSpLocks/>
          </p:cNvCxnSpPr>
          <p:nvPr/>
        </p:nvCxnSpPr>
        <p:spPr>
          <a:xfrm>
            <a:off x="7346596" y="3620222"/>
            <a:ext cx="1052655" cy="373985"/>
          </a:xfrm>
          <a:prstGeom prst="bentConnector3">
            <a:avLst>
              <a:gd name="adj1" fmla="val -2046"/>
            </a:avLst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7FA7A86-41AF-DCE4-29F3-E6B74EBEC148}"/>
              </a:ext>
            </a:extLst>
          </p:cNvPr>
          <p:cNvCxnSpPr>
            <a:cxnSpLocks/>
          </p:cNvCxnSpPr>
          <p:nvPr/>
        </p:nvCxnSpPr>
        <p:spPr>
          <a:xfrm>
            <a:off x="5311110" y="4653343"/>
            <a:ext cx="1052655" cy="373985"/>
          </a:xfrm>
          <a:prstGeom prst="bentConnector3">
            <a:avLst>
              <a:gd name="adj1" fmla="val -2046"/>
            </a:avLst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69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D7DF5790-1876-9739-EB61-D46325583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>
            <a:extLst>
              <a:ext uri="{FF2B5EF4-FFF2-40B4-BE49-F238E27FC236}">
                <a16:creationId xmlns:a16="http://schemas.microsoft.com/office/drawing/2014/main" id="{FB956C01-3C20-6EEA-FC82-5A670F0CFB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82" y="-1"/>
            <a:ext cx="1219838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>
            <a:extLst>
              <a:ext uri="{FF2B5EF4-FFF2-40B4-BE49-F238E27FC236}">
                <a16:creationId xmlns:a16="http://schemas.microsoft.com/office/drawing/2014/main" id="{05054986-4395-5C69-6B62-692D50BCCC3E}"/>
              </a:ext>
            </a:extLst>
          </p:cNvPr>
          <p:cNvSpPr/>
          <p:nvPr/>
        </p:nvSpPr>
        <p:spPr>
          <a:xfrm>
            <a:off x="134842" y="521528"/>
            <a:ext cx="394270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 AGENTS WITH MEMORY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">
            <a:extLst>
              <a:ext uri="{FF2B5EF4-FFF2-40B4-BE49-F238E27FC236}">
                <a16:creationId xmlns:a16="http://schemas.microsoft.com/office/drawing/2014/main" id="{223212DE-384F-09E4-E224-D28CA3EDBC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42" y="5586363"/>
            <a:ext cx="3856133" cy="1065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431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81BB3-F629-6EC2-1146-CACA78140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22644E-0136-2E1F-C155-596322C8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D65C9-F77A-8A40-7492-EADA0E4A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BA80B5B6-4506-14EF-8E07-742D8B7E13E4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AI Agent with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94F88-7342-7701-AC2A-E6BC883895B7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DFF29-94BE-4997-1E19-E163F9535EC5}"/>
              </a:ext>
            </a:extLst>
          </p:cNvPr>
          <p:cNvSpPr txBox="1"/>
          <p:nvPr/>
        </p:nvSpPr>
        <p:spPr>
          <a:xfrm>
            <a:off x="269458" y="793898"/>
            <a:ext cx="11464507" cy="14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In our first notebook, we built an AI agent, but it was completely "stateless“ with no memory.</a:t>
            </a:r>
          </a:p>
          <a:p>
            <a:r>
              <a:rPr lang="en-US" sz="1800" dirty="0"/>
              <a:t>In this notebook, we’ll upgrade it with memory, transforming it into a market research assistant that can analyze companies, industries, and competitors over multi-turn interactions.</a:t>
            </a:r>
            <a:endParaRPr lang="en-CA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3F0D793-A7CA-090F-7525-B4813CA1BA6B}"/>
              </a:ext>
            </a:extLst>
          </p:cNvPr>
          <p:cNvCxnSpPr>
            <a:cxnSpLocks/>
          </p:cNvCxnSpPr>
          <p:nvPr/>
        </p:nvCxnSpPr>
        <p:spPr>
          <a:xfrm>
            <a:off x="2041930" y="2423390"/>
            <a:ext cx="621706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E89391-CC3C-9BBC-D1C9-01DB6B1AC553}"/>
              </a:ext>
            </a:extLst>
          </p:cNvPr>
          <p:cNvSpPr txBox="1"/>
          <p:nvPr/>
        </p:nvSpPr>
        <p:spPr>
          <a:xfrm>
            <a:off x="108447" y="1940325"/>
            <a:ext cx="1854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Montserrat" panose="00000500000000000000" pitchFamily="2" charset="0"/>
              </a:rPr>
              <a:t>q1 = "What is the market share of Tesla in the US EV market?"</a:t>
            </a:r>
            <a:endParaRPr lang="en-CA" sz="1200" i="1" dirty="0"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22005-F627-EFE2-D0E2-671870191F76}"/>
              </a:ext>
            </a:extLst>
          </p:cNvPr>
          <p:cNvSpPr txBox="1"/>
          <p:nvPr/>
        </p:nvSpPr>
        <p:spPr>
          <a:xfrm>
            <a:off x="3310808" y="4351417"/>
            <a:ext cx="499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>
                <a:latin typeface="Montserrat" panose="00000500000000000000" pitchFamily="2" charset="0"/>
              </a:rPr>
              <a:t>Memory Using </a:t>
            </a:r>
            <a:r>
              <a:rPr lang="en-CA" sz="2400" i="1" dirty="0" err="1">
                <a:latin typeface="Montserrat" panose="00000500000000000000" pitchFamily="2" charset="0"/>
              </a:rPr>
              <a:t>SQLiteSession</a:t>
            </a:r>
            <a:r>
              <a:rPr lang="en-CA" sz="2400" i="1" dirty="0">
                <a:latin typeface="Montserrat" panose="00000500000000000000" pitchFamily="2" charset="0"/>
              </a:rPr>
              <a:t>( )</a:t>
            </a:r>
            <a:endParaRPr lang="en-CA" sz="1400" i="1" dirty="0">
              <a:latin typeface="Montserrat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DD62E5-13C9-EC22-B14B-5CD995BBBD09}"/>
              </a:ext>
            </a:extLst>
          </p:cNvPr>
          <p:cNvCxnSpPr>
            <a:cxnSpLocks/>
          </p:cNvCxnSpPr>
          <p:nvPr/>
        </p:nvCxnSpPr>
        <p:spPr>
          <a:xfrm>
            <a:off x="5565801" y="3703856"/>
            <a:ext cx="0" cy="720919"/>
          </a:xfrm>
          <a:prstGeom prst="line">
            <a:avLst/>
          </a:prstGeom>
          <a:ln w="57150">
            <a:solidFill>
              <a:srgbClr val="D56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nerated image">
            <a:extLst>
              <a:ext uri="{FF2B5EF4-FFF2-40B4-BE49-F238E27FC236}">
                <a16:creationId xmlns:a16="http://schemas.microsoft.com/office/drawing/2014/main" id="{366C1EC6-2357-40F2-F0EF-00BEB2D3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092" y="4523907"/>
            <a:ext cx="1611418" cy="161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6DA3BA-9F31-0379-C38B-B832852CF25C}"/>
              </a:ext>
            </a:extLst>
          </p:cNvPr>
          <p:cNvSpPr/>
          <p:nvPr/>
        </p:nvSpPr>
        <p:spPr>
          <a:xfrm>
            <a:off x="4459202" y="2770497"/>
            <a:ext cx="2219851" cy="1057127"/>
          </a:xfrm>
          <a:prstGeom prst="roundRect">
            <a:avLst/>
          </a:prstGeom>
          <a:solidFill>
            <a:srgbClr val="0C17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i="1" dirty="0">
                <a:latin typeface="Montserrat" panose="00000500000000000000" pitchFamily="2" charset="0"/>
              </a:rPr>
              <a:t>LLM</a:t>
            </a:r>
            <a:endParaRPr lang="en-CA" sz="3200" i="1" dirty="0">
              <a:latin typeface="Montserrat" panose="00000500000000000000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403B866-14FF-0CD5-3522-727A8705F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1028" name="Picture 4" descr="ChatGPT Logo transparent PNG - StickPNG">
            <a:extLst>
              <a:ext uri="{FF2B5EF4-FFF2-40B4-BE49-F238E27FC236}">
                <a16:creationId xmlns:a16="http://schemas.microsoft.com/office/drawing/2014/main" id="{F1830E87-ABAC-6234-EF20-F9565EBA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40" y="1994921"/>
            <a:ext cx="679590" cy="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2E92E7-07BC-6FB4-3E60-682C5C039676}"/>
              </a:ext>
            </a:extLst>
          </p:cNvPr>
          <p:cNvSpPr/>
          <p:nvPr/>
        </p:nvSpPr>
        <p:spPr>
          <a:xfrm>
            <a:off x="2740537" y="1876675"/>
            <a:ext cx="5677972" cy="407365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B30397-9647-34C1-BBDA-02BBEE7B4D13}"/>
              </a:ext>
            </a:extLst>
          </p:cNvPr>
          <p:cNvSpPr txBox="1"/>
          <p:nvPr/>
        </p:nvSpPr>
        <p:spPr>
          <a:xfrm>
            <a:off x="2821865" y="2029413"/>
            <a:ext cx="168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Montserrat" panose="00000500000000000000" pitchFamily="2" charset="0"/>
              </a:rPr>
              <a:t>AI Agent</a:t>
            </a:r>
            <a:endParaRPr lang="en-CA" sz="1400" b="1" dirty="0">
              <a:latin typeface="Montserrat" panose="000005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624FAB-535E-51F0-0DE1-D836755BEFBB}"/>
              </a:ext>
            </a:extLst>
          </p:cNvPr>
          <p:cNvCxnSpPr>
            <a:cxnSpLocks/>
          </p:cNvCxnSpPr>
          <p:nvPr/>
        </p:nvCxnSpPr>
        <p:spPr>
          <a:xfrm>
            <a:off x="8513181" y="2491078"/>
            <a:ext cx="540151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259A67-2DCC-B0E6-1484-9A5EF63FF720}"/>
              </a:ext>
            </a:extLst>
          </p:cNvPr>
          <p:cNvCxnSpPr>
            <a:cxnSpLocks/>
          </p:cNvCxnSpPr>
          <p:nvPr/>
        </p:nvCxnSpPr>
        <p:spPr>
          <a:xfrm>
            <a:off x="2041930" y="4329001"/>
            <a:ext cx="621706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40987A-89CD-94AA-9596-8EF81789C2AC}"/>
              </a:ext>
            </a:extLst>
          </p:cNvPr>
          <p:cNvSpPr txBox="1"/>
          <p:nvPr/>
        </p:nvSpPr>
        <p:spPr>
          <a:xfrm>
            <a:off x="7082" y="3913503"/>
            <a:ext cx="2034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Montserrat" panose="00000500000000000000" pitchFamily="2" charset="0"/>
              </a:rPr>
              <a:t>q2 = "How does that compare to last year?"</a:t>
            </a:r>
            <a:endParaRPr lang="en-CA" sz="1200" i="1" dirty="0">
              <a:latin typeface="Montserrat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BDD700-FC1A-52CF-567F-7335408F4E46}"/>
              </a:ext>
            </a:extLst>
          </p:cNvPr>
          <p:cNvSpPr txBox="1"/>
          <p:nvPr/>
        </p:nvSpPr>
        <p:spPr>
          <a:xfrm>
            <a:off x="9127835" y="2001627"/>
            <a:ext cx="2805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i="1">
                <a:latin typeface="Montserrat" panose="00000500000000000000" pitchFamily="2" charset="0"/>
              </a:defRPr>
            </a:lvl1pPr>
          </a:lstStyle>
          <a:p>
            <a:r>
              <a:rPr lang="en-US" sz="1600" dirty="0"/>
              <a:t>✅ FACT: Tesla holds around 60-70% of the US electric vehicle market share as of early 2024.</a:t>
            </a:r>
            <a:endParaRPr lang="en-CA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256FCA-60FE-C970-0A86-F6283751012F}"/>
              </a:ext>
            </a:extLst>
          </p:cNvPr>
          <p:cNvSpPr txBox="1"/>
          <p:nvPr/>
        </p:nvSpPr>
        <p:spPr>
          <a:xfrm>
            <a:off x="9117116" y="3381921"/>
            <a:ext cx="2805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800" i="1">
                <a:latin typeface="Montserrat" panose="00000500000000000000" pitchFamily="2" charset="0"/>
              </a:defRPr>
            </a:lvl1pPr>
          </a:lstStyle>
          <a:p>
            <a:r>
              <a:rPr lang="en-US" sz="1600" dirty="0"/>
              <a:t>✅ FACT: Tesla's US EV market share has remained stable from last year, around the 70-75% range.</a:t>
            </a:r>
            <a:endParaRPr lang="en-CA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95EF7D-F0DD-F2EF-90F4-62B405918A1D}"/>
              </a:ext>
            </a:extLst>
          </p:cNvPr>
          <p:cNvCxnSpPr>
            <a:cxnSpLocks/>
          </p:cNvCxnSpPr>
          <p:nvPr/>
        </p:nvCxnSpPr>
        <p:spPr>
          <a:xfrm>
            <a:off x="8513181" y="4256304"/>
            <a:ext cx="540151" cy="0"/>
          </a:xfrm>
          <a:prstGeom prst="straightConnector1">
            <a:avLst/>
          </a:prstGeom>
          <a:ln w="57150">
            <a:solidFill>
              <a:srgbClr val="D56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5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" grpId="0" animBg="1"/>
      <p:bldP spid="17" grpId="0" animBg="1"/>
      <p:bldP spid="20" grpId="0"/>
      <p:bldP spid="22" grpId="0"/>
      <p:bldP spid="2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CFE38-5F4A-694E-E153-AE3FC3FE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ED726-5039-699F-FA4E-E8D41360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31B87-EA6E-BF5A-2053-E24255ED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7A6B60D9-CD00-6ECB-F4BC-0A0A8525BD8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Learning 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B7348-0091-537E-714A-E4C63B387535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9AE3899-3B28-F112-1259-77423A167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02569"/>
              </p:ext>
            </p:extLst>
          </p:nvPr>
        </p:nvGraphicFramePr>
        <p:xfrm>
          <a:off x="356253" y="1117726"/>
          <a:ext cx="9471239" cy="4686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C991213-CDA2-2A82-FAF0-7FCD3D2DA32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82214" y="658766"/>
            <a:ext cx="1853533" cy="1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0F61244-4EAF-4210-9C9D-1C3AD9207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0F61244-4EAF-4210-9C9D-1C3AD9207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F52E6EA-6A49-4E98-A711-D73773AC4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4F52E6EA-6A49-4E98-A711-D73773AC4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FF30D0-99AB-4BC0-BA0B-74692FABB5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11FF30D0-99AB-4BC0-BA0B-74692FABB5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A909C9-4593-4185-B936-88EA2399EF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DEA909C9-4593-4185-B936-88EA2399EF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CEF161-168D-4209-A9C4-A74F2C4B9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99CEF161-168D-4209-A9C4-A74F2C4B9D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BE01AB-0897-44D5-BAD5-9561B4E2F1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CABE01AB-0897-44D5-BAD5-9561B4E2F1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914</Words>
  <Application>Microsoft Office PowerPoint</Application>
  <PresentationFormat>Widescreen</PresentationFormat>
  <Paragraphs>106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kukesh kodess</dc:creator>
  <cp:lastModifiedBy>Ryan Ahmed</cp:lastModifiedBy>
  <cp:revision>60</cp:revision>
  <dcterms:created xsi:type="dcterms:W3CDTF">2019-11-18T17:58:36Z</dcterms:created>
  <dcterms:modified xsi:type="dcterms:W3CDTF">2025-08-21T02:13:51Z</dcterms:modified>
</cp:coreProperties>
</file>